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70"/>
  </p:notesMasterIdLst>
  <p:sldIdLst>
    <p:sldId id="256" r:id="rId5"/>
    <p:sldId id="2146847054" r:id="rId6"/>
    <p:sldId id="262" r:id="rId7"/>
    <p:sldId id="263" r:id="rId8"/>
    <p:sldId id="265" r:id="rId9"/>
    <p:sldId id="266" r:id="rId10"/>
    <p:sldId id="2146847062" r:id="rId11"/>
    <p:sldId id="2146847067" r:id="rId12"/>
    <p:sldId id="2146847063" r:id="rId13"/>
    <p:sldId id="2146847065" r:id="rId14"/>
    <p:sldId id="2146847064" r:id="rId15"/>
    <p:sldId id="2146847066" r:id="rId16"/>
    <p:sldId id="2146847068" r:id="rId17"/>
    <p:sldId id="2146847069" r:id="rId18"/>
    <p:sldId id="2146847070" r:id="rId19"/>
    <p:sldId id="2146847071" r:id="rId20"/>
    <p:sldId id="2146847072" r:id="rId21"/>
    <p:sldId id="2146847073" r:id="rId22"/>
    <p:sldId id="2146847074" r:id="rId23"/>
    <p:sldId id="2146847075" r:id="rId24"/>
    <p:sldId id="2146847076" r:id="rId25"/>
    <p:sldId id="2146847077" r:id="rId26"/>
    <p:sldId id="2146847078" r:id="rId27"/>
    <p:sldId id="2146847079" r:id="rId28"/>
    <p:sldId id="2146847080" r:id="rId29"/>
    <p:sldId id="2146847081" r:id="rId30"/>
    <p:sldId id="2146847082" r:id="rId31"/>
    <p:sldId id="2146847083" r:id="rId32"/>
    <p:sldId id="2146847084" r:id="rId33"/>
    <p:sldId id="2146847085" r:id="rId34"/>
    <p:sldId id="2146847086" r:id="rId35"/>
    <p:sldId id="2146847087" r:id="rId36"/>
    <p:sldId id="2146847088" r:id="rId37"/>
    <p:sldId id="2146847089" r:id="rId38"/>
    <p:sldId id="2146847090" r:id="rId39"/>
    <p:sldId id="2146847091" r:id="rId40"/>
    <p:sldId id="2146847092" r:id="rId41"/>
    <p:sldId id="2146847093" r:id="rId42"/>
    <p:sldId id="2146847094" r:id="rId43"/>
    <p:sldId id="2146847095" r:id="rId44"/>
    <p:sldId id="2146847096" r:id="rId45"/>
    <p:sldId id="2146847097" r:id="rId46"/>
    <p:sldId id="2146847098" r:id="rId47"/>
    <p:sldId id="2146847099" r:id="rId48"/>
    <p:sldId id="2146847100" r:id="rId49"/>
    <p:sldId id="2146847101" r:id="rId50"/>
    <p:sldId id="2146847102" r:id="rId51"/>
    <p:sldId id="2146847103" r:id="rId52"/>
    <p:sldId id="2146847104" r:id="rId53"/>
    <p:sldId id="2146847105" r:id="rId54"/>
    <p:sldId id="2146847106" r:id="rId55"/>
    <p:sldId id="2146847107" r:id="rId56"/>
    <p:sldId id="2146847108" r:id="rId57"/>
    <p:sldId id="2146847109" r:id="rId58"/>
    <p:sldId id="2146847110" r:id="rId59"/>
    <p:sldId id="2146847111" r:id="rId60"/>
    <p:sldId id="2146847112" r:id="rId61"/>
    <p:sldId id="267" r:id="rId62"/>
    <p:sldId id="268" r:id="rId63"/>
    <p:sldId id="2146847055" r:id="rId64"/>
    <p:sldId id="269" r:id="rId65"/>
    <p:sldId id="2146847059" r:id="rId66"/>
    <p:sldId id="2146847060" r:id="rId67"/>
    <p:sldId id="2146847061" r:id="rId68"/>
    <p:sldId id="259"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38546DC-1B75-4B00-B030-437B65CE6161}">
          <p14:sldIdLst>
            <p14:sldId id="256"/>
            <p14:sldId id="2146847054"/>
            <p14:sldId id="262"/>
            <p14:sldId id="263"/>
            <p14:sldId id="265"/>
            <p14:sldId id="266"/>
          </p14:sldIdLst>
        </p14:section>
        <p14:section name="Untitled Section" id="{B271522A-A589-4F19-8AC4-749908B09318}">
          <p14:sldIdLst>
            <p14:sldId id="2146847062"/>
            <p14:sldId id="2146847067"/>
            <p14:sldId id="2146847063"/>
            <p14:sldId id="2146847065"/>
            <p14:sldId id="2146847064"/>
            <p14:sldId id="2146847066"/>
            <p14:sldId id="2146847068"/>
            <p14:sldId id="2146847069"/>
            <p14:sldId id="2146847070"/>
            <p14:sldId id="2146847071"/>
            <p14:sldId id="2146847072"/>
            <p14:sldId id="2146847073"/>
            <p14:sldId id="2146847074"/>
            <p14:sldId id="2146847075"/>
            <p14:sldId id="2146847076"/>
            <p14:sldId id="2146847077"/>
            <p14:sldId id="2146847078"/>
            <p14:sldId id="2146847079"/>
            <p14:sldId id="2146847080"/>
            <p14:sldId id="2146847081"/>
            <p14:sldId id="2146847082"/>
            <p14:sldId id="2146847083"/>
            <p14:sldId id="2146847084"/>
            <p14:sldId id="2146847085"/>
            <p14:sldId id="2146847086"/>
            <p14:sldId id="2146847087"/>
            <p14:sldId id="2146847088"/>
            <p14:sldId id="2146847089"/>
            <p14:sldId id="2146847090"/>
            <p14:sldId id="2146847091"/>
            <p14:sldId id="2146847092"/>
            <p14:sldId id="2146847093"/>
            <p14:sldId id="2146847094"/>
            <p14:sldId id="2146847095"/>
            <p14:sldId id="2146847096"/>
            <p14:sldId id="2146847097"/>
            <p14:sldId id="2146847098"/>
            <p14:sldId id="2146847099"/>
            <p14:sldId id="2146847100"/>
            <p14:sldId id="2146847101"/>
            <p14:sldId id="2146847102"/>
            <p14:sldId id="2146847103"/>
            <p14:sldId id="2146847104"/>
            <p14:sldId id="2146847105"/>
            <p14:sldId id="2146847106"/>
            <p14:sldId id="2146847107"/>
            <p14:sldId id="2146847108"/>
            <p14:sldId id="2146847109"/>
            <p14:sldId id="2146847110"/>
            <p14:sldId id="2146847111"/>
            <p14:sldId id="2146847112"/>
            <p14:sldId id="267"/>
            <p14:sldId id="268"/>
            <p14:sldId id="2146847055"/>
            <p14:sldId id="269"/>
            <p14:sldId id="2146847059"/>
            <p14:sldId id="2146847060"/>
            <p14:sldId id="2146847061"/>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2B98E8-7AC3-75BD-DBFE-38A4BBF4F439}" v="10" dt="2024-01-05T12:23:35.348"/>
    <p1510:client id="{12466EFC-1F62-CA2C-07B1-96111B302B1B}" v="154" dt="2023-11-22T13:37:01.483"/>
    <p1510:client id="{47C7BCB7-7546-3717-E035-B2126C89CD1A}" v="2" dt="2023-11-22T12:55:27.3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7/31/2025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7/31/2025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7/31/2025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7/31/2025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7/31/2025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7/31/2025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7/31/2025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7/31/2025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7/31/2025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7/31/2025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7/31/2025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7/31/2025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lstStyle/>
          <a:p>
            <a:pPr algn="ctr"/>
            <a:r>
              <a:rPr lang="en-US" b="1" dirty="0">
                <a:solidFill>
                  <a:schemeClr val="accent1"/>
                </a:solidFill>
                <a:latin typeface="Arial" panose="020B0604020202020204" pitchFamily="34" charset="0"/>
                <a:cs typeface="Arial" panose="020B0604020202020204" pitchFamily="34" charset="0"/>
              </a:rPr>
              <a:t>RECIPE PREPARATION AGENT</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AGENTIC AI PROJECT</a:t>
            </a:r>
          </a:p>
        </p:txBody>
      </p:sp>
      <p:sp>
        <p:nvSpPr>
          <p:cNvPr id="4" name="TextBox 3"/>
          <p:cNvSpPr txBox="1"/>
          <p:nvPr/>
        </p:nvSpPr>
        <p:spPr>
          <a:xfrm>
            <a:off x="3127361" y="4586365"/>
            <a:ext cx="7980183" cy="70788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a:solidFill>
                  <a:schemeClr val="accent1">
                    <a:lumMod val="75000"/>
                  </a:schemeClr>
                </a:solidFill>
                <a:latin typeface="Arial"/>
                <a:cs typeface="Arial"/>
              </a:rPr>
              <a:t>1. SHUBHAM SHARMA - UNIVERSITY OF LUCKNOW - CSE(AI)</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3C4037-98B1-A682-3F8F-7417AB6BB8EF}"/>
              </a:ext>
            </a:extLst>
          </p:cNvPr>
          <p:cNvSpPr txBox="1"/>
          <p:nvPr/>
        </p:nvSpPr>
        <p:spPr>
          <a:xfrm>
            <a:off x="816078" y="855406"/>
            <a:ext cx="11021962" cy="646331"/>
          </a:xfrm>
          <a:prstGeom prst="rect">
            <a:avLst/>
          </a:prstGeom>
          <a:noFill/>
        </p:spPr>
        <p:txBody>
          <a:bodyPr wrap="square" rtlCol="0">
            <a:spAutoFit/>
          </a:bodyPr>
          <a:lstStyle/>
          <a:p>
            <a:r>
              <a:rPr lang="en-IN" dirty="0"/>
              <a:t>STEP4-CLICK ON THE NAVIGATION KEY THE THREE LINES AT THE TOP LEFT CORNER AND THEN CLICK ON WATSONX</a:t>
            </a:r>
          </a:p>
        </p:txBody>
      </p:sp>
      <p:pic>
        <p:nvPicPr>
          <p:cNvPr id="4" name="Picture 3">
            <a:extLst>
              <a:ext uri="{FF2B5EF4-FFF2-40B4-BE49-F238E27FC236}">
                <a16:creationId xmlns:a16="http://schemas.microsoft.com/office/drawing/2014/main" id="{AB6A4C2B-928F-C805-E75A-3C40FE5ABC33}"/>
              </a:ext>
            </a:extLst>
          </p:cNvPr>
          <p:cNvPicPr>
            <a:picLocks noChangeAspect="1"/>
          </p:cNvPicPr>
          <p:nvPr/>
        </p:nvPicPr>
        <p:blipFill>
          <a:blip r:embed="rId2"/>
          <a:stretch>
            <a:fillRect/>
          </a:stretch>
        </p:blipFill>
        <p:spPr>
          <a:xfrm>
            <a:off x="1337187" y="1404784"/>
            <a:ext cx="9694607" cy="5453216"/>
          </a:xfrm>
          <a:prstGeom prst="rect">
            <a:avLst/>
          </a:prstGeom>
        </p:spPr>
      </p:pic>
    </p:spTree>
    <p:extLst>
      <p:ext uri="{BB962C8B-B14F-4D97-AF65-F5344CB8AC3E}">
        <p14:creationId xmlns:p14="http://schemas.microsoft.com/office/powerpoint/2010/main" val="573046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3D15FA-CC47-127D-2502-CBFB25F51EC7}"/>
              </a:ext>
            </a:extLst>
          </p:cNvPr>
          <p:cNvSpPr txBox="1"/>
          <p:nvPr/>
        </p:nvSpPr>
        <p:spPr>
          <a:xfrm>
            <a:off x="707923" y="806245"/>
            <a:ext cx="11169445" cy="369332"/>
          </a:xfrm>
          <a:prstGeom prst="rect">
            <a:avLst/>
          </a:prstGeom>
          <a:noFill/>
        </p:spPr>
        <p:txBody>
          <a:bodyPr wrap="square" rtlCol="0">
            <a:spAutoFit/>
          </a:bodyPr>
          <a:lstStyle/>
          <a:p>
            <a:r>
              <a:rPr lang="en-US" dirty="0"/>
              <a:t>Step5: This is the interface, now click on Watsonx.ai. (from Documentation tab)</a:t>
            </a:r>
            <a:endParaRPr lang="en-IN" dirty="0"/>
          </a:p>
        </p:txBody>
      </p:sp>
      <p:pic>
        <p:nvPicPr>
          <p:cNvPr id="4" name="Picture 3">
            <a:extLst>
              <a:ext uri="{FF2B5EF4-FFF2-40B4-BE49-F238E27FC236}">
                <a16:creationId xmlns:a16="http://schemas.microsoft.com/office/drawing/2014/main" id="{48FE8684-5693-BB3D-C938-7F2625F127B0}"/>
              </a:ext>
            </a:extLst>
          </p:cNvPr>
          <p:cNvPicPr>
            <a:picLocks noChangeAspect="1"/>
          </p:cNvPicPr>
          <p:nvPr/>
        </p:nvPicPr>
        <p:blipFill>
          <a:blip r:embed="rId2"/>
          <a:stretch>
            <a:fillRect/>
          </a:stretch>
        </p:blipFill>
        <p:spPr>
          <a:xfrm>
            <a:off x="1170038" y="1175577"/>
            <a:ext cx="9851923" cy="5541707"/>
          </a:xfrm>
          <a:prstGeom prst="rect">
            <a:avLst/>
          </a:prstGeom>
        </p:spPr>
      </p:pic>
    </p:spTree>
    <p:extLst>
      <p:ext uri="{BB962C8B-B14F-4D97-AF65-F5344CB8AC3E}">
        <p14:creationId xmlns:p14="http://schemas.microsoft.com/office/powerpoint/2010/main" val="795175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03F032-1D7E-0843-C8B5-3D6F4A353254}"/>
              </a:ext>
            </a:extLst>
          </p:cNvPr>
          <p:cNvSpPr txBox="1"/>
          <p:nvPr/>
        </p:nvSpPr>
        <p:spPr>
          <a:xfrm>
            <a:off x="491613" y="914400"/>
            <a:ext cx="11700387" cy="369332"/>
          </a:xfrm>
          <a:prstGeom prst="rect">
            <a:avLst/>
          </a:prstGeom>
          <a:noFill/>
        </p:spPr>
        <p:txBody>
          <a:bodyPr wrap="square" rtlCol="0">
            <a:spAutoFit/>
          </a:bodyPr>
          <a:lstStyle/>
          <a:p>
            <a:r>
              <a:rPr lang="en-IN" dirty="0"/>
              <a:t>Step6: Choose AI agents. </a:t>
            </a:r>
          </a:p>
        </p:txBody>
      </p:sp>
      <p:pic>
        <p:nvPicPr>
          <p:cNvPr id="4" name="Picture 3">
            <a:extLst>
              <a:ext uri="{FF2B5EF4-FFF2-40B4-BE49-F238E27FC236}">
                <a16:creationId xmlns:a16="http://schemas.microsoft.com/office/drawing/2014/main" id="{BFD0AB23-BEB9-EA56-A2ED-BC19D40C6C22}"/>
              </a:ext>
            </a:extLst>
          </p:cNvPr>
          <p:cNvPicPr>
            <a:picLocks noChangeAspect="1"/>
          </p:cNvPicPr>
          <p:nvPr/>
        </p:nvPicPr>
        <p:blipFill>
          <a:blip r:embed="rId2"/>
          <a:stretch>
            <a:fillRect/>
          </a:stretch>
        </p:blipFill>
        <p:spPr>
          <a:xfrm>
            <a:off x="1268361" y="1283732"/>
            <a:ext cx="9812594" cy="5519584"/>
          </a:xfrm>
          <a:prstGeom prst="rect">
            <a:avLst/>
          </a:prstGeom>
        </p:spPr>
      </p:pic>
    </p:spTree>
    <p:extLst>
      <p:ext uri="{BB962C8B-B14F-4D97-AF65-F5344CB8AC3E}">
        <p14:creationId xmlns:p14="http://schemas.microsoft.com/office/powerpoint/2010/main" val="3100088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5D68D6-A913-CC8E-9D2B-20B966CEE710}"/>
              </a:ext>
            </a:extLst>
          </p:cNvPr>
          <p:cNvSpPr txBox="1"/>
          <p:nvPr/>
        </p:nvSpPr>
        <p:spPr>
          <a:xfrm>
            <a:off x="707923" y="894735"/>
            <a:ext cx="10982632" cy="369332"/>
          </a:xfrm>
          <a:prstGeom prst="rect">
            <a:avLst/>
          </a:prstGeom>
          <a:noFill/>
        </p:spPr>
        <p:txBody>
          <a:bodyPr wrap="square" rtlCol="0">
            <a:spAutoFit/>
          </a:bodyPr>
          <a:lstStyle/>
          <a:p>
            <a:r>
              <a:rPr lang="en-US" dirty="0"/>
              <a:t>Step7: Scroll down a little, then click on Agentic Lab and click on Watsonx.ai homepage </a:t>
            </a:r>
            <a:endParaRPr lang="en-IN" dirty="0"/>
          </a:p>
        </p:txBody>
      </p:sp>
      <p:pic>
        <p:nvPicPr>
          <p:cNvPr id="4" name="Picture 3">
            <a:extLst>
              <a:ext uri="{FF2B5EF4-FFF2-40B4-BE49-F238E27FC236}">
                <a16:creationId xmlns:a16="http://schemas.microsoft.com/office/drawing/2014/main" id="{17E43C2A-1A81-6001-2079-00B020E5AE84}"/>
              </a:ext>
            </a:extLst>
          </p:cNvPr>
          <p:cNvPicPr>
            <a:picLocks noChangeAspect="1"/>
          </p:cNvPicPr>
          <p:nvPr/>
        </p:nvPicPr>
        <p:blipFill>
          <a:blip r:embed="rId2"/>
          <a:stretch>
            <a:fillRect/>
          </a:stretch>
        </p:blipFill>
        <p:spPr>
          <a:xfrm>
            <a:off x="1130709" y="1272048"/>
            <a:ext cx="9930581" cy="5585952"/>
          </a:xfrm>
          <a:prstGeom prst="rect">
            <a:avLst/>
          </a:prstGeom>
        </p:spPr>
      </p:pic>
    </p:spTree>
    <p:extLst>
      <p:ext uri="{BB962C8B-B14F-4D97-AF65-F5344CB8AC3E}">
        <p14:creationId xmlns:p14="http://schemas.microsoft.com/office/powerpoint/2010/main" val="827662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99CC59-9008-132C-5AA7-31189A04BFB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78874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D705B1-188A-4405-6421-1F6776C37634}"/>
              </a:ext>
            </a:extLst>
          </p:cNvPr>
          <p:cNvSpPr txBox="1"/>
          <p:nvPr/>
        </p:nvSpPr>
        <p:spPr>
          <a:xfrm>
            <a:off x="580103" y="904568"/>
            <a:ext cx="11130116" cy="369332"/>
          </a:xfrm>
          <a:prstGeom prst="rect">
            <a:avLst/>
          </a:prstGeom>
          <a:noFill/>
        </p:spPr>
        <p:txBody>
          <a:bodyPr wrap="square" rtlCol="0">
            <a:spAutoFit/>
          </a:bodyPr>
          <a:lstStyle/>
          <a:p>
            <a:r>
              <a:rPr lang="en-US" dirty="0"/>
              <a:t>Step8: This is next interface, now scroll down this page, create project (+) icon</a:t>
            </a:r>
            <a:endParaRPr lang="en-IN" dirty="0"/>
          </a:p>
        </p:txBody>
      </p:sp>
      <p:pic>
        <p:nvPicPr>
          <p:cNvPr id="4" name="Picture 3">
            <a:extLst>
              <a:ext uri="{FF2B5EF4-FFF2-40B4-BE49-F238E27FC236}">
                <a16:creationId xmlns:a16="http://schemas.microsoft.com/office/drawing/2014/main" id="{EF5266CA-11BC-1A78-2598-DF2503B2B589}"/>
              </a:ext>
            </a:extLst>
          </p:cNvPr>
          <p:cNvPicPr>
            <a:picLocks noChangeAspect="1"/>
          </p:cNvPicPr>
          <p:nvPr/>
        </p:nvPicPr>
        <p:blipFill>
          <a:blip r:embed="rId2"/>
          <a:stretch>
            <a:fillRect/>
          </a:stretch>
        </p:blipFill>
        <p:spPr>
          <a:xfrm>
            <a:off x="1376516" y="1273900"/>
            <a:ext cx="9537290" cy="5364726"/>
          </a:xfrm>
          <a:prstGeom prst="rect">
            <a:avLst/>
          </a:prstGeom>
        </p:spPr>
      </p:pic>
    </p:spTree>
    <p:extLst>
      <p:ext uri="{BB962C8B-B14F-4D97-AF65-F5344CB8AC3E}">
        <p14:creationId xmlns:p14="http://schemas.microsoft.com/office/powerpoint/2010/main" val="395751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64EEF6-E342-9181-BAB5-D0576F295425}"/>
              </a:ext>
            </a:extLst>
          </p:cNvPr>
          <p:cNvSpPr txBox="1"/>
          <p:nvPr/>
        </p:nvSpPr>
        <p:spPr>
          <a:xfrm>
            <a:off x="530942" y="816077"/>
            <a:ext cx="10785987" cy="369332"/>
          </a:xfrm>
          <a:prstGeom prst="rect">
            <a:avLst/>
          </a:prstGeom>
          <a:noFill/>
        </p:spPr>
        <p:txBody>
          <a:bodyPr wrap="square" rtlCol="0">
            <a:spAutoFit/>
          </a:bodyPr>
          <a:lstStyle/>
          <a:p>
            <a:r>
              <a:rPr lang="en-US" dirty="0"/>
              <a:t>Step09: Enter your project name and scroll down. </a:t>
            </a:r>
            <a:endParaRPr lang="en-IN" dirty="0"/>
          </a:p>
        </p:txBody>
      </p:sp>
      <p:pic>
        <p:nvPicPr>
          <p:cNvPr id="4" name="Picture 3">
            <a:extLst>
              <a:ext uri="{FF2B5EF4-FFF2-40B4-BE49-F238E27FC236}">
                <a16:creationId xmlns:a16="http://schemas.microsoft.com/office/drawing/2014/main" id="{434DE28D-68E0-ABF8-3146-61EB90EC5CF8}"/>
              </a:ext>
            </a:extLst>
          </p:cNvPr>
          <p:cNvPicPr>
            <a:picLocks noChangeAspect="1"/>
          </p:cNvPicPr>
          <p:nvPr/>
        </p:nvPicPr>
        <p:blipFill>
          <a:blip r:embed="rId2"/>
          <a:stretch>
            <a:fillRect/>
          </a:stretch>
        </p:blipFill>
        <p:spPr>
          <a:xfrm>
            <a:off x="55456" y="1596188"/>
            <a:ext cx="12136544" cy="4648849"/>
          </a:xfrm>
          <a:prstGeom prst="rect">
            <a:avLst/>
          </a:prstGeom>
        </p:spPr>
      </p:pic>
    </p:spTree>
    <p:extLst>
      <p:ext uri="{BB962C8B-B14F-4D97-AF65-F5344CB8AC3E}">
        <p14:creationId xmlns:p14="http://schemas.microsoft.com/office/powerpoint/2010/main" val="1853919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BBF76B-48EF-E4BD-E087-5A500869531D}"/>
              </a:ext>
            </a:extLst>
          </p:cNvPr>
          <p:cNvSpPr txBox="1"/>
          <p:nvPr/>
        </p:nvSpPr>
        <p:spPr>
          <a:xfrm>
            <a:off x="501445" y="875071"/>
            <a:ext cx="9861755" cy="369332"/>
          </a:xfrm>
          <a:prstGeom prst="rect">
            <a:avLst/>
          </a:prstGeom>
          <a:noFill/>
        </p:spPr>
        <p:txBody>
          <a:bodyPr wrap="square" rtlCol="0">
            <a:spAutoFit/>
          </a:bodyPr>
          <a:lstStyle/>
          <a:p>
            <a:r>
              <a:rPr lang="en-IN" dirty="0"/>
              <a:t>STEP10-CLICK ON ADD BUTTON</a:t>
            </a:r>
          </a:p>
        </p:txBody>
      </p:sp>
      <p:pic>
        <p:nvPicPr>
          <p:cNvPr id="4" name="Picture 3">
            <a:extLst>
              <a:ext uri="{FF2B5EF4-FFF2-40B4-BE49-F238E27FC236}">
                <a16:creationId xmlns:a16="http://schemas.microsoft.com/office/drawing/2014/main" id="{F1CD2D46-45BC-C6D0-09EB-A4C12A83867E}"/>
              </a:ext>
            </a:extLst>
          </p:cNvPr>
          <p:cNvPicPr>
            <a:picLocks noChangeAspect="1"/>
          </p:cNvPicPr>
          <p:nvPr/>
        </p:nvPicPr>
        <p:blipFill>
          <a:blip r:embed="rId2"/>
          <a:stretch>
            <a:fillRect/>
          </a:stretch>
        </p:blipFill>
        <p:spPr>
          <a:xfrm>
            <a:off x="0" y="1252989"/>
            <a:ext cx="12192000" cy="4352021"/>
          </a:xfrm>
          <a:prstGeom prst="rect">
            <a:avLst/>
          </a:prstGeom>
        </p:spPr>
      </p:pic>
    </p:spTree>
    <p:extLst>
      <p:ext uri="{BB962C8B-B14F-4D97-AF65-F5344CB8AC3E}">
        <p14:creationId xmlns:p14="http://schemas.microsoft.com/office/powerpoint/2010/main" val="297884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1B2036-75EF-E814-3AF0-8C002BDC323A}"/>
              </a:ext>
            </a:extLst>
          </p:cNvPr>
          <p:cNvSpPr txBox="1"/>
          <p:nvPr/>
        </p:nvSpPr>
        <p:spPr>
          <a:xfrm>
            <a:off x="540773" y="875071"/>
            <a:ext cx="10943303" cy="369332"/>
          </a:xfrm>
          <a:prstGeom prst="rect">
            <a:avLst/>
          </a:prstGeom>
          <a:noFill/>
        </p:spPr>
        <p:txBody>
          <a:bodyPr wrap="square" rtlCol="0">
            <a:spAutoFit/>
          </a:bodyPr>
          <a:lstStyle/>
          <a:p>
            <a:r>
              <a:rPr lang="en-US" dirty="0"/>
              <a:t>Step11: Choose second plan, which is free plan, click on Create. </a:t>
            </a:r>
            <a:endParaRPr lang="en-IN" dirty="0"/>
          </a:p>
        </p:txBody>
      </p:sp>
      <p:pic>
        <p:nvPicPr>
          <p:cNvPr id="4" name="Picture 3">
            <a:extLst>
              <a:ext uri="{FF2B5EF4-FFF2-40B4-BE49-F238E27FC236}">
                <a16:creationId xmlns:a16="http://schemas.microsoft.com/office/drawing/2014/main" id="{80908165-E92A-1A0E-A032-417F98CCD91A}"/>
              </a:ext>
            </a:extLst>
          </p:cNvPr>
          <p:cNvPicPr>
            <a:picLocks noChangeAspect="1"/>
          </p:cNvPicPr>
          <p:nvPr/>
        </p:nvPicPr>
        <p:blipFill>
          <a:blip r:embed="rId2"/>
          <a:stretch>
            <a:fillRect/>
          </a:stretch>
        </p:blipFill>
        <p:spPr>
          <a:xfrm>
            <a:off x="1007804" y="1227803"/>
            <a:ext cx="10009239" cy="5630197"/>
          </a:xfrm>
          <a:prstGeom prst="rect">
            <a:avLst/>
          </a:prstGeom>
        </p:spPr>
      </p:pic>
    </p:spTree>
    <p:extLst>
      <p:ext uri="{BB962C8B-B14F-4D97-AF65-F5344CB8AC3E}">
        <p14:creationId xmlns:p14="http://schemas.microsoft.com/office/powerpoint/2010/main" val="447839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AC113B-226A-3BA9-4950-16B72906D098}"/>
              </a:ext>
            </a:extLst>
          </p:cNvPr>
          <p:cNvSpPr txBox="1"/>
          <p:nvPr/>
        </p:nvSpPr>
        <p:spPr>
          <a:xfrm>
            <a:off x="452284" y="875071"/>
            <a:ext cx="9537290" cy="369332"/>
          </a:xfrm>
          <a:prstGeom prst="rect">
            <a:avLst/>
          </a:prstGeom>
          <a:noFill/>
        </p:spPr>
        <p:txBody>
          <a:bodyPr wrap="square" rtlCol="0">
            <a:spAutoFit/>
          </a:bodyPr>
          <a:lstStyle/>
          <a:p>
            <a:r>
              <a:rPr lang="en-US" dirty="0"/>
              <a:t>Step12: click on Refresh, click on Create. </a:t>
            </a:r>
            <a:endParaRPr lang="en-IN" dirty="0"/>
          </a:p>
        </p:txBody>
      </p:sp>
      <p:pic>
        <p:nvPicPr>
          <p:cNvPr id="4" name="Picture 3">
            <a:extLst>
              <a:ext uri="{FF2B5EF4-FFF2-40B4-BE49-F238E27FC236}">
                <a16:creationId xmlns:a16="http://schemas.microsoft.com/office/drawing/2014/main" id="{39F3AC6F-99EC-A2E0-E44A-94AA9BE29454}"/>
              </a:ext>
            </a:extLst>
          </p:cNvPr>
          <p:cNvPicPr>
            <a:picLocks noChangeAspect="1"/>
          </p:cNvPicPr>
          <p:nvPr/>
        </p:nvPicPr>
        <p:blipFill>
          <a:blip r:embed="rId2"/>
          <a:stretch>
            <a:fillRect/>
          </a:stretch>
        </p:blipFill>
        <p:spPr>
          <a:xfrm>
            <a:off x="0" y="1447030"/>
            <a:ext cx="12192000" cy="3963940"/>
          </a:xfrm>
          <a:prstGeom prst="rect">
            <a:avLst/>
          </a:prstGeom>
        </p:spPr>
      </p:pic>
    </p:spTree>
    <p:extLst>
      <p:ext uri="{BB962C8B-B14F-4D97-AF65-F5344CB8AC3E}">
        <p14:creationId xmlns:p14="http://schemas.microsoft.com/office/powerpoint/2010/main" val="901863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Proposed System/Solution</a:t>
            </a:r>
            <a:endParaRPr lang="en-US" dirty="0">
              <a:latin typeface="Arial"/>
              <a:cs typeface="Arial"/>
            </a:endParaRPr>
          </a:p>
          <a:p>
            <a:pPr marL="305435" indent="-305435"/>
            <a:r>
              <a:rPr lang="en-US" sz="2000" b="1" dirty="0">
                <a:latin typeface="Arial"/>
                <a:ea typeface="+mn-lt"/>
                <a:cs typeface="Calibri"/>
              </a:rPr>
              <a:t>System </a:t>
            </a:r>
            <a:r>
              <a:rPr lang="en-US" sz="2000" b="1" dirty="0">
                <a:latin typeface="Arial"/>
                <a:ea typeface="+mn-lt"/>
                <a:cs typeface="+mn-lt"/>
              </a:rPr>
              <a:t>Development Approach </a:t>
            </a:r>
            <a:r>
              <a:rPr lang="en-US" sz="2000" dirty="0">
                <a:latin typeface="Arial"/>
                <a:ea typeface="+mn-lt"/>
                <a:cs typeface="+mn-lt"/>
              </a:rPr>
              <a:t> </a:t>
            </a:r>
            <a:endParaRPr lang="en-US" dirty="0">
              <a:latin typeface="Arial"/>
              <a:ea typeface="+mn-lt"/>
              <a:cs typeface="+mn-lt"/>
            </a:endParaRPr>
          </a:p>
          <a:p>
            <a:pPr marL="305435" indent="-305435"/>
            <a:r>
              <a:rPr lang="en-US" sz="2000" b="1" dirty="0">
                <a:latin typeface="Arial"/>
                <a:ea typeface="+mn-lt"/>
                <a:cs typeface="+mn-lt"/>
              </a:rPr>
              <a:t>Algorithm &amp; Deployment  </a:t>
            </a:r>
            <a:endParaRPr lang="en-US" dirty="0">
              <a:latin typeface="Arial"/>
              <a:cs typeface="Calibri"/>
            </a:endParaRPr>
          </a:p>
          <a:p>
            <a:pPr marL="305435" indent="-305435"/>
            <a:r>
              <a:rPr lang="en-US" sz="2000" b="1" dirty="0">
                <a:latin typeface="Arial"/>
                <a:ea typeface="+mn-lt"/>
                <a:cs typeface="Arial"/>
              </a:rPr>
              <a:t>Result </a:t>
            </a:r>
          </a:p>
          <a:p>
            <a:pPr marL="305435" indent="-305435"/>
            <a:r>
              <a:rPr lang="en-US" sz="2000" b="1" dirty="0">
                <a:latin typeface="Arial"/>
                <a:ea typeface="+mn-lt"/>
                <a:cs typeface="Arial"/>
              </a:rPr>
              <a:t>Conclusion</a:t>
            </a:r>
            <a:endParaRPr lang="en-US" dirty="0">
              <a:latin typeface="Arial"/>
              <a:cs typeface="Arial"/>
            </a:endParaRPr>
          </a:p>
          <a:p>
            <a:pPr marL="305435" indent="-305435"/>
            <a:r>
              <a:rPr lang="en-US" sz="2000" b="1" dirty="0">
                <a:latin typeface="Arial"/>
                <a:ea typeface="+mn-lt"/>
                <a:cs typeface="Arial"/>
              </a:rPr>
              <a:t>Future Scope</a:t>
            </a:r>
          </a:p>
          <a:p>
            <a:pPr marL="305435" indent="-305435"/>
            <a:r>
              <a:rPr lang="en-US" sz="2000" b="1" dirty="0">
                <a:latin typeface="Arial"/>
                <a:ea typeface="+mn-lt"/>
                <a:cs typeface="Arial"/>
              </a:rPr>
              <a:t>References</a:t>
            </a:r>
            <a:endParaRPr lang="en-US" dirty="0">
              <a:latin typeface="Arial"/>
              <a:cs typeface="Arial"/>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F94638-BECA-6236-8344-DD073E8A0B9A}"/>
              </a:ext>
            </a:extLst>
          </p:cNvPr>
          <p:cNvSpPr txBox="1"/>
          <p:nvPr/>
        </p:nvSpPr>
        <p:spPr>
          <a:xfrm>
            <a:off x="619432" y="894735"/>
            <a:ext cx="5250733" cy="369332"/>
          </a:xfrm>
          <a:prstGeom prst="rect">
            <a:avLst/>
          </a:prstGeom>
          <a:noFill/>
        </p:spPr>
        <p:txBody>
          <a:bodyPr wrap="none" rtlCol="0">
            <a:spAutoFit/>
          </a:bodyPr>
          <a:lstStyle/>
          <a:p>
            <a:r>
              <a:rPr lang="en-US" dirty="0"/>
              <a:t>Step13: This page opened. (Don’t do anything here) </a:t>
            </a:r>
            <a:endParaRPr lang="en-IN" dirty="0"/>
          </a:p>
        </p:txBody>
      </p:sp>
      <p:pic>
        <p:nvPicPr>
          <p:cNvPr id="4" name="Picture 3">
            <a:extLst>
              <a:ext uri="{FF2B5EF4-FFF2-40B4-BE49-F238E27FC236}">
                <a16:creationId xmlns:a16="http://schemas.microsoft.com/office/drawing/2014/main" id="{8AB683F4-5593-5259-CA49-59591B40541E}"/>
              </a:ext>
            </a:extLst>
          </p:cNvPr>
          <p:cNvPicPr>
            <a:picLocks noChangeAspect="1"/>
          </p:cNvPicPr>
          <p:nvPr/>
        </p:nvPicPr>
        <p:blipFill>
          <a:blip r:embed="rId2"/>
          <a:stretch>
            <a:fillRect/>
          </a:stretch>
        </p:blipFill>
        <p:spPr>
          <a:xfrm>
            <a:off x="1261030" y="1264067"/>
            <a:ext cx="9468465" cy="5326012"/>
          </a:xfrm>
          <a:prstGeom prst="rect">
            <a:avLst/>
          </a:prstGeom>
        </p:spPr>
      </p:pic>
    </p:spTree>
    <p:extLst>
      <p:ext uri="{BB962C8B-B14F-4D97-AF65-F5344CB8AC3E}">
        <p14:creationId xmlns:p14="http://schemas.microsoft.com/office/powerpoint/2010/main" val="2120989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4059D4-1C9A-AB41-8A7E-5CDEE08664BA}"/>
              </a:ext>
            </a:extLst>
          </p:cNvPr>
          <p:cNvSpPr txBox="1"/>
          <p:nvPr/>
        </p:nvSpPr>
        <p:spPr>
          <a:xfrm>
            <a:off x="589936" y="875071"/>
            <a:ext cx="6377259" cy="369332"/>
          </a:xfrm>
          <a:prstGeom prst="rect">
            <a:avLst/>
          </a:prstGeom>
          <a:noFill/>
        </p:spPr>
        <p:txBody>
          <a:bodyPr wrap="none" rtlCol="0">
            <a:spAutoFit/>
          </a:bodyPr>
          <a:lstStyle/>
          <a:p>
            <a:r>
              <a:rPr lang="en-US" dirty="0"/>
              <a:t>Step14: Go to the previous tab in browser.(remember this step). </a:t>
            </a:r>
            <a:endParaRPr lang="en-IN" dirty="0"/>
          </a:p>
        </p:txBody>
      </p:sp>
      <p:pic>
        <p:nvPicPr>
          <p:cNvPr id="4" name="Picture 3">
            <a:extLst>
              <a:ext uri="{FF2B5EF4-FFF2-40B4-BE49-F238E27FC236}">
                <a16:creationId xmlns:a16="http://schemas.microsoft.com/office/drawing/2014/main" id="{5308EE09-C94C-A8A0-6341-84D3ADF49A66}"/>
              </a:ext>
            </a:extLst>
          </p:cNvPr>
          <p:cNvPicPr>
            <a:picLocks noChangeAspect="1"/>
          </p:cNvPicPr>
          <p:nvPr/>
        </p:nvPicPr>
        <p:blipFill>
          <a:blip r:embed="rId2"/>
          <a:stretch>
            <a:fillRect/>
          </a:stretch>
        </p:blipFill>
        <p:spPr>
          <a:xfrm>
            <a:off x="1297858" y="1244403"/>
            <a:ext cx="9901083" cy="5569359"/>
          </a:xfrm>
          <a:prstGeom prst="rect">
            <a:avLst/>
          </a:prstGeom>
        </p:spPr>
      </p:pic>
    </p:spTree>
    <p:extLst>
      <p:ext uri="{BB962C8B-B14F-4D97-AF65-F5344CB8AC3E}">
        <p14:creationId xmlns:p14="http://schemas.microsoft.com/office/powerpoint/2010/main" val="1711232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F55F04-AECC-F6B6-68F0-4DF803B21241}"/>
              </a:ext>
            </a:extLst>
          </p:cNvPr>
          <p:cNvSpPr txBox="1"/>
          <p:nvPr/>
        </p:nvSpPr>
        <p:spPr>
          <a:xfrm>
            <a:off x="580103" y="845574"/>
            <a:ext cx="6164893" cy="369332"/>
          </a:xfrm>
          <a:prstGeom prst="rect">
            <a:avLst/>
          </a:prstGeom>
          <a:noFill/>
        </p:spPr>
        <p:txBody>
          <a:bodyPr wrap="none" rtlCol="0">
            <a:spAutoFit/>
          </a:bodyPr>
          <a:lstStyle/>
          <a:p>
            <a:r>
              <a:rPr lang="en-US" dirty="0"/>
              <a:t>Step15: Click on Watsonx.ai home page and this tab appears</a:t>
            </a:r>
            <a:endParaRPr lang="en-IN" dirty="0"/>
          </a:p>
        </p:txBody>
      </p:sp>
      <p:pic>
        <p:nvPicPr>
          <p:cNvPr id="4" name="Picture 3">
            <a:extLst>
              <a:ext uri="{FF2B5EF4-FFF2-40B4-BE49-F238E27FC236}">
                <a16:creationId xmlns:a16="http://schemas.microsoft.com/office/drawing/2014/main" id="{0955E1E9-5404-C0CF-F8DB-7DCEE5BFC863}"/>
              </a:ext>
            </a:extLst>
          </p:cNvPr>
          <p:cNvPicPr>
            <a:picLocks noChangeAspect="1"/>
          </p:cNvPicPr>
          <p:nvPr/>
        </p:nvPicPr>
        <p:blipFill>
          <a:blip r:embed="rId2"/>
          <a:stretch>
            <a:fillRect/>
          </a:stretch>
        </p:blipFill>
        <p:spPr>
          <a:xfrm>
            <a:off x="1494503" y="1214906"/>
            <a:ext cx="9832257" cy="5530644"/>
          </a:xfrm>
          <a:prstGeom prst="rect">
            <a:avLst/>
          </a:prstGeom>
        </p:spPr>
      </p:pic>
    </p:spTree>
    <p:extLst>
      <p:ext uri="{BB962C8B-B14F-4D97-AF65-F5344CB8AC3E}">
        <p14:creationId xmlns:p14="http://schemas.microsoft.com/office/powerpoint/2010/main" val="1234320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FD2E44-A755-F88A-BA1D-F816745B5EDC}"/>
              </a:ext>
            </a:extLst>
          </p:cNvPr>
          <p:cNvSpPr txBox="1"/>
          <p:nvPr/>
        </p:nvSpPr>
        <p:spPr>
          <a:xfrm>
            <a:off x="560439" y="865239"/>
            <a:ext cx="11543071" cy="646331"/>
          </a:xfrm>
          <a:prstGeom prst="rect">
            <a:avLst/>
          </a:prstGeom>
          <a:noFill/>
        </p:spPr>
        <p:txBody>
          <a:bodyPr wrap="square" rtlCol="0">
            <a:spAutoFit/>
          </a:bodyPr>
          <a:lstStyle/>
          <a:p>
            <a:r>
              <a:rPr lang="en-US" dirty="0"/>
              <a:t>Step16: Now you can click on Build an AI agent to automate tasks.(If you not in this page during this experiment kindly check previous step. carefully) </a:t>
            </a:r>
            <a:endParaRPr lang="en-IN" dirty="0"/>
          </a:p>
        </p:txBody>
      </p:sp>
      <p:pic>
        <p:nvPicPr>
          <p:cNvPr id="4" name="Picture 3">
            <a:extLst>
              <a:ext uri="{FF2B5EF4-FFF2-40B4-BE49-F238E27FC236}">
                <a16:creationId xmlns:a16="http://schemas.microsoft.com/office/drawing/2014/main" id="{CAA55E59-AD5D-5032-677A-59F1404FB186}"/>
              </a:ext>
            </a:extLst>
          </p:cNvPr>
          <p:cNvPicPr>
            <a:picLocks noChangeAspect="1"/>
          </p:cNvPicPr>
          <p:nvPr/>
        </p:nvPicPr>
        <p:blipFill>
          <a:blip r:embed="rId2"/>
          <a:stretch>
            <a:fillRect/>
          </a:stretch>
        </p:blipFill>
        <p:spPr>
          <a:xfrm>
            <a:off x="1622322" y="1511570"/>
            <a:ext cx="9419303" cy="5298358"/>
          </a:xfrm>
          <a:prstGeom prst="rect">
            <a:avLst/>
          </a:prstGeom>
        </p:spPr>
      </p:pic>
      <p:sp>
        <p:nvSpPr>
          <p:cNvPr id="6" name="Arrow: Right 5">
            <a:extLst>
              <a:ext uri="{FF2B5EF4-FFF2-40B4-BE49-F238E27FC236}">
                <a16:creationId xmlns:a16="http://schemas.microsoft.com/office/drawing/2014/main" id="{B6CBCE2A-C8E6-99B2-5B9E-DED6287153BC}"/>
              </a:ext>
            </a:extLst>
          </p:cNvPr>
          <p:cNvSpPr/>
          <p:nvPr/>
        </p:nvSpPr>
        <p:spPr>
          <a:xfrm>
            <a:off x="7020232" y="3637935"/>
            <a:ext cx="658762" cy="285136"/>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92D050"/>
              </a:solidFill>
            </a:endParaRPr>
          </a:p>
        </p:txBody>
      </p:sp>
    </p:spTree>
    <p:extLst>
      <p:ext uri="{BB962C8B-B14F-4D97-AF65-F5344CB8AC3E}">
        <p14:creationId xmlns:p14="http://schemas.microsoft.com/office/powerpoint/2010/main" val="4056377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627E69-587F-8796-E5CA-125B0B2B0CBB}"/>
              </a:ext>
            </a:extLst>
          </p:cNvPr>
          <p:cNvSpPr txBox="1"/>
          <p:nvPr/>
        </p:nvSpPr>
        <p:spPr>
          <a:xfrm>
            <a:off x="570271" y="786581"/>
            <a:ext cx="3536353" cy="369332"/>
          </a:xfrm>
          <a:prstGeom prst="rect">
            <a:avLst/>
          </a:prstGeom>
          <a:noFill/>
        </p:spPr>
        <p:txBody>
          <a:bodyPr wrap="none" rtlCol="0">
            <a:spAutoFit/>
          </a:bodyPr>
          <a:lstStyle/>
          <a:p>
            <a:r>
              <a:rPr lang="en-US" dirty="0"/>
              <a:t>Step17: Click on Associate service </a:t>
            </a:r>
            <a:endParaRPr lang="en-IN" dirty="0"/>
          </a:p>
        </p:txBody>
      </p:sp>
      <p:pic>
        <p:nvPicPr>
          <p:cNvPr id="4" name="Picture 3">
            <a:extLst>
              <a:ext uri="{FF2B5EF4-FFF2-40B4-BE49-F238E27FC236}">
                <a16:creationId xmlns:a16="http://schemas.microsoft.com/office/drawing/2014/main" id="{F662833C-4576-F273-832C-3B857AE6EB74}"/>
              </a:ext>
            </a:extLst>
          </p:cNvPr>
          <p:cNvPicPr>
            <a:picLocks noChangeAspect="1"/>
          </p:cNvPicPr>
          <p:nvPr/>
        </p:nvPicPr>
        <p:blipFill>
          <a:blip r:embed="rId2"/>
          <a:stretch>
            <a:fillRect/>
          </a:stretch>
        </p:blipFill>
        <p:spPr>
          <a:xfrm>
            <a:off x="1121969" y="1155913"/>
            <a:ext cx="9762340" cy="5491316"/>
          </a:xfrm>
          <a:prstGeom prst="rect">
            <a:avLst/>
          </a:prstGeom>
        </p:spPr>
      </p:pic>
    </p:spTree>
    <p:extLst>
      <p:ext uri="{BB962C8B-B14F-4D97-AF65-F5344CB8AC3E}">
        <p14:creationId xmlns:p14="http://schemas.microsoft.com/office/powerpoint/2010/main" val="294174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58A10B-AE15-B0C2-045A-3FC226521C51}"/>
              </a:ext>
            </a:extLst>
          </p:cNvPr>
          <p:cNvSpPr txBox="1"/>
          <p:nvPr/>
        </p:nvSpPr>
        <p:spPr>
          <a:xfrm>
            <a:off x="629265" y="835742"/>
            <a:ext cx="5283882" cy="369332"/>
          </a:xfrm>
          <a:prstGeom prst="rect">
            <a:avLst/>
          </a:prstGeom>
          <a:noFill/>
        </p:spPr>
        <p:txBody>
          <a:bodyPr wrap="none" rtlCol="0">
            <a:spAutoFit/>
          </a:bodyPr>
          <a:lstStyle/>
          <a:p>
            <a:r>
              <a:rPr lang="en-IN" dirty="0"/>
              <a:t>Step18:Choose a free plan and then Click on Create </a:t>
            </a:r>
          </a:p>
        </p:txBody>
      </p:sp>
      <p:pic>
        <p:nvPicPr>
          <p:cNvPr id="4" name="Picture 3">
            <a:extLst>
              <a:ext uri="{FF2B5EF4-FFF2-40B4-BE49-F238E27FC236}">
                <a16:creationId xmlns:a16="http://schemas.microsoft.com/office/drawing/2014/main" id="{4CDDAF2D-C903-3FF7-4648-1405684AD856}"/>
              </a:ext>
            </a:extLst>
          </p:cNvPr>
          <p:cNvPicPr>
            <a:picLocks noChangeAspect="1"/>
          </p:cNvPicPr>
          <p:nvPr/>
        </p:nvPicPr>
        <p:blipFill>
          <a:blip r:embed="rId2"/>
          <a:stretch>
            <a:fillRect/>
          </a:stretch>
        </p:blipFill>
        <p:spPr>
          <a:xfrm>
            <a:off x="1091380" y="1205074"/>
            <a:ext cx="10009239" cy="5630197"/>
          </a:xfrm>
          <a:prstGeom prst="rect">
            <a:avLst/>
          </a:prstGeom>
        </p:spPr>
      </p:pic>
    </p:spTree>
    <p:extLst>
      <p:ext uri="{BB962C8B-B14F-4D97-AF65-F5344CB8AC3E}">
        <p14:creationId xmlns:p14="http://schemas.microsoft.com/office/powerpoint/2010/main" val="2258410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613647-3338-DBEF-83CC-D62284212B6E}"/>
              </a:ext>
            </a:extLst>
          </p:cNvPr>
          <p:cNvSpPr txBox="1"/>
          <p:nvPr/>
        </p:nvSpPr>
        <p:spPr>
          <a:xfrm>
            <a:off x="530942" y="963561"/>
            <a:ext cx="7872220" cy="369332"/>
          </a:xfrm>
          <a:prstGeom prst="rect">
            <a:avLst/>
          </a:prstGeom>
          <a:noFill/>
        </p:spPr>
        <p:txBody>
          <a:bodyPr wrap="none" rtlCol="0">
            <a:spAutoFit/>
          </a:bodyPr>
          <a:lstStyle/>
          <a:p>
            <a:r>
              <a:rPr lang="en-US" dirty="0"/>
              <a:t>Step19: Click on Associate service.(This service is Watsonx.ai Runtime service) </a:t>
            </a:r>
            <a:endParaRPr lang="en-IN" dirty="0"/>
          </a:p>
        </p:txBody>
      </p:sp>
      <p:pic>
        <p:nvPicPr>
          <p:cNvPr id="4" name="Picture 3">
            <a:extLst>
              <a:ext uri="{FF2B5EF4-FFF2-40B4-BE49-F238E27FC236}">
                <a16:creationId xmlns:a16="http://schemas.microsoft.com/office/drawing/2014/main" id="{6F6BBC51-837E-A35C-DFFD-E6F58D69A969}"/>
              </a:ext>
            </a:extLst>
          </p:cNvPr>
          <p:cNvPicPr>
            <a:picLocks noChangeAspect="1"/>
          </p:cNvPicPr>
          <p:nvPr/>
        </p:nvPicPr>
        <p:blipFill>
          <a:blip r:embed="rId2"/>
          <a:stretch>
            <a:fillRect/>
          </a:stretch>
        </p:blipFill>
        <p:spPr>
          <a:xfrm>
            <a:off x="1219199" y="1332893"/>
            <a:ext cx="9566787" cy="5381318"/>
          </a:xfrm>
          <a:prstGeom prst="rect">
            <a:avLst/>
          </a:prstGeom>
        </p:spPr>
      </p:pic>
    </p:spTree>
    <p:extLst>
      <p:ext uri="{BB962C8B-B14F-4D97-AF65-F5344CB8AC3E}">
        <p14:creationId xmlns:p14="http://schemas.microsoft.com/office/powerpoint/2010/main" val="2548844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F4A3CD-EAFF-52C5-6936-30D6D7889183}"/>
              </a:ext>
            </a:extLst>
          </p:cNvPr>
          <p:cNvSpPr txBox="1"/>
          <p:nvPr/>
        </p:nvSpPr>
        <p:spPr>
          <a:xfrm>
            <a:off x="521110" y="796413"/>
            <a:ext cx="3064878" cy="369332"/>
          </a:xfrm>
          <a:prstGeom prst="rect">
            <a:avLst/>
          </a:prstGeom>
          <a:noFill/>
        </p:spPr>
        <p:txBody>
          <a:bodyPr wrap="none" rtlCol="0">
            <a:spAutoFit/>
          </a:bodyPr>
          <a:lstStyle/>
          <a:p>
            <a:r>
              <a:rPr lang="en-US" dirty="0"/>
              <a:t>Step20: Click on New service.</a:t>
            </a:r>
            <a:endParaRPr lang="en-IN" dirty="0"/>
          </a:p>
        </p:txBody>
      </p:sp>
      <p:pic>
        <p:nvPicPr>
          <p:cNvPr id="4" name="Picture 3">
            <a:extLst>
              <a:ext uri="{FF2B5EF4-FFF2-40B4-BE49-F238E27FC236}">
                <a16:creationId xmlns:a16="http://schemas.microsoft.com/office/drawing/2014/main" id="{A7DB86F5-DC2B-663C-F2B4-9C410C381F7E}"/>
              </a:ext>
            </a:extLst>
          </p:cNvPr>
          <p:cNvPicPr>
            <a:picLocks noChangeAspect="1"/>
          </p:cNvPicPr>
          <p:nvPr/>
        </p:nvPicPr>
        <p:blipFill>
          <a:blip r:embed="rId2"/>
          <a:stretch>
            <a:fillRect/>
          </a:stretch>
        </p:blipFill>
        <p:spPr>
          <a:xfrm>
            <a:off x="1435510" y="1165745"/>
            <a:ext cx="10068232" cy="5663381"/>
          </a:xfrm>
          <a:prstGeom prst="rect">
            <a:avLst/>
          </a:prstGeom>
        </p:spPr>
      </p:pic>
    </p:spTree>
    <p:extLst>
      <p:ext uri="{BB962C8B-B14F-4D97-AF65-F5344CB8AC3E}">
        <p14:creationId xmlns:p14="http://schemas.microsoft.com/office/powerpoint/2010/main" val="969941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58C2E8-CD71-9E91-38E9-9D09C7352B04}"/>
              </a:ext>
            </a:extLst>
          </p:cNvPr>
          <p:cNvSpPr txBox="1"/>
          <p:nvPr/>
        </p:nvSpPr>
        <p:spPr>
          <a:xfrm>
            <a:off x="530942" y="825910"/>
            <a:ext cx="5503814" cy="369332"/>
          </a:xfrm>
          <a:prstGeom prst="rect">
            <a:avLst/>
          </a:prstGeom>
          <a:noFill/>
        </p:spPr>
        <p:txBody>
          <a:bodyPr wrap="none" rtlCol="0">
            <a:spAutoFit/>
          </a:bodyPr>
          <a:lstStyle/>
          <a:p>
            <a:r>
              <a:rPr lang="en-US" dirty="0"/>
              <a:t>Step21: Click on Watson.ai Runtime &amp; Click on Create. </a:t>
            </a:r>
            <a:endParaRPr lang="en-IN" dirty="0"/>
          </a:p>
        </p:txBody>
      </p:sp>
      <p:pic>
        <p:nvPicPr>
          <p:cNvPr id="4" name="Picture 3">
            <a:extLst>
              <a:ext uri="{FF2B5EF4-FFF2-40B4-BE49-F238E27FC236}">
                <a16:creationId xmlns:a16="http://schemas.microsoft.com/office/drawing/2014/main" id="{884B76ED-DDB4-2939-76B4-4806130609DD}"/>
              </a:ext>
            </a:extLst>
          </p:cNvPr>
          <p:cNvPicPr>
            <a:picLocks noChangeAspect="1"/>
          </p:cNvPicPr>
          <p:nvPr/>
        </p:nvPicPr>
        <p:blipFill>
          <a:blip r:embed="rId2"/>
          <a:stretch>
            <a:fillRect/>
          </a:stretch>
        </p:blipFill>
        <p:spPr>
          <a:xfrm>
            <a:off x="1366684" y="1195242"/>
            <a:ext cx="9832258" cy="5530645"/>
          </a:xfrm>
          <a:prstGeom prst="rect">
            <a:avLst/>
          </a:prstGeom>
        </p:spPr>
      </p:pic>
    </p:spTree>
    <p:extLst>
      <p:ext uri="{BB962C8B-B14F-4D97-AF65-F5344CB8AC3E}">
        <p14:creationId xmlns:p14="http://schemas.microsoft.com/office/powerpoint/2010/main" val="4043632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1D7D9B-A818-7A64-D8AB-407ED0899F98}"/>
              </a:ext>
            </a:extLst>
          </p:cNvPr>
          <p:cNvPicPr>
            <a:picLocks noChangeAspect="1"/>
          </p:cNvPicPr>
          <p:nvPr/>
        </p:nvPicPr>
        <p:blipFill>
          <a:blip r:embed="rId2"/>
          <a:stretch>
            <a:fillRect/>
          </a:stretch>
        </p:blipFill>
        <p:spPr>
          <a:xfrm>
            <a:off x="1327354" y="1126714"/>
            <a:ext cx="10014155" cy="5632962"/>
          </a:xfrm>
          <a:prstGeom prst="rect">
            <a:avLst/>
          </a:prstGeom>
        </p:spPr>
      </p:pic>
      <p:sp>
        <p:nvSpPr>
          <p:cNvPr id="5" name="TextBox 4">
            <a:extLst>
              <a:ext uri="{FF2B5EF4-FFF2-40B4-BE49-F238E27FC236}">
                <a16:creationId xmlns:a16="http://schemas.microsoft.com/office/drawing/2014/main" id="{E879D9A4-09FC-81E9-76BC-C45F2846519E}"/>
              </a:ext>
            </a:extLst>
          </p:cNvPr>
          <p:cNvSpPr txBox="1"/>
          <p:nvPr/>
        </p:nvSpPr>
        <p:spPr>
          <a:xfrm>
            <a:off x="589936" y="629264"/>
            <a:ext cx="3592265" cy="369332"/>
          </a:xfrm>
          <a:prstGeom prst="rect">
            <a:avLst/>
          </a:prstGeom>
          <a:noFill/>
        </p:spPr>
        <p:txBody>
          <a:bodyPr wrap="none" rtlCol="0">
            <a:spAutoFit/>
          </a:bodyPr>
          <a:lstStyle/>
          <a:p>
            <a:r>
              <a:rPr lang="en-IN" dirty="0"/>
              <a:t>STEP22-CLICK ON CREATE BUTTON</a:t>
            </a:r>
          </a:p>
        </p:txBody>
      </p:sp>
    </p:spTree>
    <p:extLst>
      <p:ext uri="{BB962C8B-B14F-4D97-AF65-F5344CB8AC3E}">
        <p14:creationId xmlns:p14="http://schemas.microsoft.com/office/powerpoint/2010/main" val="2200781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452403" y="1237632"/>
            <a:ext cx="11029615" cy="4673324"/>
          </a:xfrm>
        </p:spPr>
        <p:txBody>
          <a:bodyPr/>
          <a:lstStyle/>
          <a:p>
            <a:pPr marL="0" indent="0">
              <a:buNone/>
            </a:pPr>
            <a:r>
              <a:rPr lang="en-IN" sz="3200" dirty="0">
                <a:solidFill>
                  <a:srgbClr val="0F0F0F"/>
                </a:solidFill>
                <a:ea typeface="+mn-lt"/>
                <a:cs typeface="+mn-lt"/>
              </a:rPr>
              <a:t>Example:</a:t>
            </a:r>
            <a:r>
              <a:rPr lang="en-IN" sz="2800" dirty="0">
                <a:solidFill>
                  <a:srgbClr val="0F0F0F"/>
                </a:solidFill>
                <a:ea typeface="+mn-lt"/>
                <a:cs typeface="+mn-lt"/>
              </a:rPr>
              <a:t> </a:t>
            </a:r>
            <a:r>
              <a:rPr lang="en-US" sz="2400" dirty="0"/>
              <a:t>A Recipe Preparation Agent helps users cook meals using only the ingredients they have on hand. By inputting available groceries, users receive tailored recipe suggestions using a RAG-based AI system. The agent retrieves relevant recipes and generates step-by-step instructions adapted to ingredient limitations. It offers substitutions, cooking tips, and dietary adjustments based on user preferences or restrictions. Designed to reduce food waste and save time, it turns pantry items into practical meal solutions. This AI assistant makes everyday cooking smarter, simpler, and more sustainable.</a:t>
            </a:r>
            <a:endParaRPr lang="en-IN" sz="2400" dirty="0"/>
          </a:p>
          <a:p>
            <a:pPr marL="305435" indent="-305435"/>
            <a:endParaRPr lang="en-IN" dirty="0"/>
          </a:p>
        </p:txBody>
      </p:sp>
    </p:spTree>
    <p:extLst>
      <p:ext uri="{BB962C8B-B14F-4D97-AF65-F5344CB8AC3E}">
        <p14:creationId xmlns:p14="http://schemas.microsoft.com/office/powerpoint/2010/main" val="1186421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A956F-90EE-B2AB-8051-F5AF4437A7E6}"/>
              </a:ext>
            </a:extLst>
          </p:cNvPr>
          <p:cNvPicPr>
            <a:picLocks noChangeAspect="1"/>
          </p:cNvPicPr>
          <p:nvPr/>
        </p:nvPicPr>
        <p:blipFill>
          <a:blip r:embed="rId2"/>
          <a:stretch>
            <a:fillRect/>
          </a:stretch>
        </p:blipFill>
        <p:spPr>
          <a:xfrm>
            <a:off x="1086464" y="1222273"/>
            <a:ext cx="10019071" cy="5635727"/>
          </a:xfrm>
          <a:prstGeom prst="rect">
            <a:avLst/>
          </a:prstGeom>
        </p:spPr>
      </p:pic>
      <p:sp>
        <p:nvSpPr>
          <p:cNvPr id="4" name="TextBox 3">
            <a:extLst>
              <a:ext uri="{FF2B5EF4-FFF2-40B4-BE49-F238E27FC236}">
                <a16:creationId xmlns:a16="http://schemas.microsoft.com/office/drawing/2014/main" id="{07E77B88-0D46-0AA3-6A14-28DAE378BDCF}"/>
              </a:ext>
            </a:extLst>
          </p:cNvPr>
          <p:cNvSpPr txBox="1"/>
          <p:nvPr/>
        </p:nvSpPr>
        <p:spPr>
          <a:xfrm>
            <a:off x="639097" y="698090"/>
            <a:ext cx="6967805" cy="369332"/>
          </a:xfrm>
          <a:prstGeom prst="rect">
            <a:avLst/>
          </a:prstGeom>
          <a:noFill/>
        </p:spPr>
        <p:txBody>
          <a:bodyPr wrap="none" rtlCol="0">
            <a:spAutoFit/>
          </a:bodyPr>
          <a:lstStyle/>
          <a:p>
            <a:r>
              <a:rPr lang="en-US" dirty="0"/>
              <a:t>Step23: Click on Watson.ai Runtime check box and click on Associate.</a:t>
            </a:r>
            <a:endParaRPr lang="en-IN" dirty="0"/>
          </a:p>
        </p:txBody>
      </p:sp>
    </p:spTree>
    <p:extLst>
      <p:ext uri="{BB962C8B-B14F-4D97-AF65-F5344CB8AC3E}">
        <p14:creationId xmlns:p14="http://schemas.microsoft.com/office/powerpoint/2010/main" val="4285850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9B6EF2-6992-983B-904C-927FD2A6D0C3}"/>
              </a:ext>
            </a:extLst>
          </p:cNvPr>
          <p:cNvSpPr txBox="1"/>
          <p:nvPr/>
        </p:nvSpPr>
        <p:spPr>
          <a:xfrm>
            <a:off x="383457" y="620731"/>
            <a:ext cx="9468465" cy="646331"/>
          </a:xfrm>
          <a:prstGeom prst="rect">
            <a:avLst/>
          </a:prstGeom>
          <a:noFill/>
        </p:spPr>
        <p:txBody>
          <a:bodyPr wrap="square">
            <a:spAutoFit/>
          </a:bodyPr>
          <a:lstStyle/>
          <a:p>
            <a:r>
              <a:rPr lang="en-US" dirty="0"/>
              <a:t>Step24: Repeat step17 &amp; Step 18 i.e. go to the previous tab and then click on </a:t>
            </a:r>
            <a:r>
              <a:rPr lang="en-US" dirty="0" err="1"/>
              <a:t>watsonx</a:t>
            </a:r>
            <a:r>
              <a:rPr lang="en-US" dirty="0"/>
              <a:t> homepage. This the page. Click on Build AI agent to automate tasks. </a:t>
            </a:r>
            <a:endParaRPr lang="en-IN" dirty="0"/>
          </a:p>
        </p:txBody>
      </p:sp>
      <p:pic>
        <p:nvPicPr>
          <p:cNvPr id="8" name="Picture 7">
            <a:extLst>
              <a:ext uri="{FF2B5EF4-FFF2-40B4-BE49-F238E27FC236}">
                <a16:creationId xmlns:a16="http://schemas.microsoft.com/office/drawing/2014/main" id="{33B86B5C-412D-1045-AD7D-5A62BC34F86C}"/>
              </a:ext>
            </a:extLst>
          </p:cNvPr>
          <p:cNvPicPr>
            <a:picLocks noChangeAspect="1"/>
          </p:cNvPicPr>
          <p:nvPr/>
        </p:nvPicPr>
        <p:blipFill>
          <a:blip r:embed="rId2"/>
          <a:stretch>
            <a:fillRect/>
          </a:stretch>
        </p:blipFill>
        <p:spPr>
          <a:xfrm>
            <a:off x="1710812" y="1398023"/>
            <a:ext cx="8937523" cy="5027357"/>
          </a:xfrm>
          <a:prstGeom prst="rect">
            <a:avLst/>
          </a:prstGeom>
        </p:spPr>
      </p:pic>
    </p:spTree>
    <p:extLst>
      <p:ext uri="{BB962C8B-B14F-4D97-AF65-F5344CB8AC3E}">
        <p14:creationId xmlns:p14="http://schemas.microsoft.com/office/powerpoint/2010/main" val="3136027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5D8D0C-AC18-5696-5402-3E1A6619F49E}"/>
              </a:ext>
            </a:extLst>
          </p:cNvPr>
          <p:cNvSpPr txBox="1"/>
          <p:nvPr/>
        </p:nvSpPr>
        <p:spPr>
          <a:xfrm>
            <a:off x="265470" y="709222"/>
            <a:ext cx="9822427" cy="369332"/>
          </a:xfrm>
          <a:prstGeom prst="rect">
            <a:avLst/>
          </a:prstGeom>
          <a:noFill/>
        </p:spPr>
        <p:txBody>
          <a:bodyPr wrap="square">
            <a:spAutoFit/>
          </a:bodyPr>
          <a:lstStyle/>
          <a:p>
            <a:r>
              <a:rPr lang="en-US" dirty="0"/>
              <a:t>Step25:This is </a:t>
            </a:r>
            <a:r>
              <a:rPr lang="en-US" dirty="0" err="1"/>
              <a:t>Watsonx</a:t>
            </a:r>
            <a:r>
              <a:rPr lang="en-US" dirty="0"/>
              <a:t> Agent , now change the model here </a:t>
            </a:r>
            <a:endParaRPr lang="en-IN" dirty="0"/>
          </a:p>
        </p:txBody>
      </p:sp>
      <p:pic>
        <p:nvPicPr>
          <p:cNvPr id="5" name="Picture 4">
            <a:extLst>
              <a:ext uri="{FF2B5EF4-FFF2-40B4-BE49-F238E27FC236}">
                <a16:creationId xmlns:a16="http://schemas.microsoft.com/office/drawing/2014/main" id="{CE015573-07BC-0568-65A1-87331F16ED62}"/>
              </a:ext>
            </a:extLst>
          </p:cNvPr>
          <p:cNvPicPr>
            <a:picLocks noChangeAspect="1"/>
          </p:cNvPicPr>
          <p:nvPr/>
        </p:nvPicPr>
        <p:blipFill>
          <a:blip r:embed="rId2"/>
          <a:stretch>
            <a:fillRect/>
          </a:stretch>
        </p:blipFill>
        <p:spPr>
          <a:xfrm>
            <a:off x="1386346" y="1078554"/>
            <a:ext cx="9822427" cy="5525115"/>
          </a:xfrm>
          <a:prstGeom prst="rect">
            <a:avLst/>
          </a:prstGeom>
        </p:spPr>
      </p:pic>
      <p:sp>
        <p:nvSpPr>
          <p:cNvPr id="6" name="Arrow: Right 5">
            <a:extLst>
              <a:ext uri="{FF2B5EF4-FFF2-40B4-BE49-F238E27FC236}">
                <a16:creationId xmlns:a16="http://schemas.microsoft.com/office/drawing/2014/main" id="{084BDF22-6E3D-A10E-B73A-B208506AF4E2}"/>
              </a:ext>
            </a:extLst>
          </p:cNvPr>
          <p:cNvSpPr/>
          <p:nvPr/>
        </p:nvSpPr>
        <p:spPr>
          <a:xfrm>
            <a:off x="3569110" y="2241755"/>
            <a:ext cx="688258" cy="196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20304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A1DB8-74A7-0FAD-54CE-C4C8E99F7251}"/>
              </a:ext>
            </a:extLst>
          </p:cNvPr>
          <p:cNvSpPr txBox="1"/>
          <p:nvPr/>
        </p:nvSpPr>
        <p:spPr>
          <a:xfrm>
            <a:off x="373624" y="561738"/>
            <a:ext cx="10510685" cy="369332"/>
          </a:xfrm>
          <a:prstGeom prst="rect">
            <a:avLst/>
          </a:prstGeom>
          <a:noFill/>
        </p:spPr>
        <p:txBody>
          <a:bodyPr wrap="square">
            <a:spAutoFit/>
          </a:bodyPr>
          <a:lstStyle/>
          <a:p>
            <a:r>
              <a:rPr lang="en-US" dirty="0"/>
              <a:t>Step26: Click on “ View all foundation models” to change the model. Then select the large model</a:t>
            </a:r>
            <a:endParaRPr lang="en-IN" dirty="0"/>
          </a:p>
        </p:txBody>
      </p:sp>
      <p:pic>
        <p:nvPicPr>
          <p:cNvPr id="5" name="Picture 4">
            <a:extLst>
              <a:ext uri="{FF2B5EF4-FFF2-40B4-BE49-F238E27FC236}">
                <a16:creationId xmlns:a16="http://schemas.microsoft.com/office/drawing/2014/main" id="{9B911EF3-8739-2D76-4058-8470C7543CA2}"/>
              </a:ext>
            </a:extLst>
          </p:cNvPr>
          <p:cNvPicPr>
            <a:picLocks noChangeAspect="1"/>
          </p:cNvPicPr>
          <p:nvPr/>
        </p:nvPicPr>
        <p:blipFill>
          <a:blip r:embed="rId2"/>
          <a:stretch>
            <a:fillRect/>
          </a:stretch>
        </p:blipFill>
        <p:spPr>
          <a:xfrm>
            <a:off x="1474839" y="1046521"/>
            <a:ext cx="9999406" cy="5624666"/>
          </a:xfrm>
          <a:prstGeom prst="rect">
            <a:avLst/>
          </a:prstGeom>
        </p:spPr>
      </p:pic>
    </p:spTree>
    <p:extLst>
      <p:ext uri="{BB962C8B-B14F-4D97-AF65-F5344CB8AC3E}">
        <p14:creationId xmlns:p14="http://schemas.microsoft.com/office/powerpoint/2010/main" val="1705417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B1D325-3BA2-D556-06E4-5C9E57AEDD30}"/>
              </a:ext>
            </a:extLst>
          </p:cNvPr>
          <p:cNvSpPr txBox="1"/>
          <p:nvPr/>
        </p:nvSpPr>
        <p:spPr>
          <a:xfrm>
            <a:off x="344129" y="651076"/>
            <a:ext cx="6096000" cy="369332"/>
          </a:xfrm>
          <a:prstGeom prst="rect">
            <a:avLst/>
          </a:prstGeom>
          <a:noFill/>
        </p:spPr>
        <p:txBody>
          <a:bodyPr wrap="square">
            <a:spAutoFit/>
          </a:bodyPr>
          <a:lstStyle/>
          <a:p>
            <a:r>
              <a:rPr lang="en-US" dirty="0"/>
              <a:t>Step27: Now click on Select model . </a:t>
            </a:r>
            <a:endParaRPr lang="en-IN" dirty="0"/>
          </a:p>
        </p:txBody>
      </p:sp>
      <p:pic>
        <p:nvPicPr>
          <p:cNvPr id="5" name="Picture 4">
            <a:extLst>
              <a:ext uri="{FF2B5EF4-FFF2-40B4-BE49-F238E27FC236}">
                <a16:creationId xmlns:a16="http://schemas.microsoft.com/office/drawing/2014/main" id="{31E9083F-B7F0-1493-B5F0-06B01186C3F5}"/>
              </a:ext>
            </a:extLst>
          </p:cNvPr>
          <p:cNvPicPr>
            <a:picLocks noChangeAspect="1"/>
          </p:cNvPicPr>
          <p:nvPr/>
        </p:nvPicPr>
        <p:blipFill>
          <a:blip r:embed="rId2"/>
          <a:stretch>
            <a:fillRect/>
          </a:stretch>
        </p:blipFill>
        <p:spPr>
          <a:xfrm>
            <a:off x="1317522" y="1020408"/>
            <a:ext cx="9891252" cy="5563829"/>
          </a:xfrm>
          <a:prstGeom prst="rect">
            <a:avLst/>
          </a:prstGeom>
        </p:spPr>
      </p:pic>
    </p:spTree>
    <p:extLst>
      <p:ext uri="{BB962C8B-B14F-4D97-AF65-F5344CB8AC3E}">
        <p14:creationId xmlns:p14="http://schemas.microsoft.com/office/powerpoint/2010/main" val="918905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A42B8D-A6D5-FB01-41D0-FBB4E4B48B3E}"/>
              </a:ext>
            </a:extLst>
          </p:cNvPr>
          <p:cNvSpPr txBox="1"/>
          <p:nvPr/>
        </p:nvSpPr>
        <p:spPr>
          <a:xfrm>
            <a:off x="383458" y="641244"/>
            <a:ext cx="6096000" cy="369332"/>
          </a:xfrm>
          <a:prstGeom prst="rect">
            <a:avLst/>
          </a:prstGeom>
          <a:noFill/>
        </p:spPr>
        <p:txBody>
          <a:bodyPr wrap="square">
            <a:spAutoFit/>
          </a:bodyPr>
          <a:lstStyle/>
          <a:p>
            <a:r>
              <a:rPr lang="en-US" dirty="0"/>
              <a:t>Step28: Click on Add a tool</a:t>
            </a:r>
            <a:endParaRPr lang="en-IN" dirty="0"/>
          </a:p>
        </p:txBody>
      </p:sp>
      <p:pic>
        <p:nvPicPr>
          <p:cNvPr id="5" name="Picture 4">
            <a:extLst>
              <a:ext uri="{FF2B5EF4-FFF2-40B4-BE49-F238E27FC236}">
                <a16:creationId xmlns:a16="http://schemas.microsoft.com/office/drawing/2014/main" id="{7B224D2C-8939-6E7F-BCFD-5FEEBC53F34F}"/>
              </a:ext>
            </a:extLst>
          </p:cNvPr>
          <p:cNvPicPr>
            <a:picLocks noChangeAspect="1"/>
          </p:cNvPicPr>
          <p:nvPr/>
        </p:nvPicPr>
        <p:blipFill>
          <a:blip r:embed="rId2"/>
          <a:stretch>
            <a:fillRect/>
          </a:stretch>
        </p:blipFill>
        <p:spPr>
          <a:xfrm>
            <a:off x="1164576" y="1010576"/>
            <a:ext cx="10024533" cy="5638800"/>
          </a:xfrm>
          <a:prstGeom prst="rect">
            <a:avLst/>
          </a:prstGeom>
        </p:spPr>
      </p:pic>
    </p:spTree>
    <p:extLst>
      <p:ext uri="{BB962C8B-B14F-4D97-AF65-F5344CB8AC3E}">
        <p14:creationId xmlns:p14="http://schemas.microsoft.com/office/powerpoint/2010/main" val="30015780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0B9E8C-1D50-106B-8763-02D464413A04}"/>
              </a:ext>
            </a:extLst>
          </p:cNvPr>
          <p:cNvSpPr txBox="1"/>
          <p:nvPr/>
        </p:nvSpPr>
        <p:spPr>
          <a:xfrm>
            <a:off x="432620" y="778895"/>
            <a:ext cx="6096000" cy="369332"/>
          </a:xfrm>
          <a:prstGeom prst="rect">
            <a:avLst/>
          </a:prstGeom>
          <a:noFill/>
        </p:spPr>
        <p:txBody>
          <a:bodyPr wrap="square">
            <a:spAutoFit/>
          </a:bodyPr>
          <a:lstStyle/>
          <a:p>
            <a:r>
              <a:rPr lang="en-IN" dirty="0"/>
              <a:t>Step29: Enable the tools. By which u want to proceed</a:t>
            </a:r>
          </a:p>
        </p:txBody>
      </p:sp>
      <p:pic>
        <p:nvPicPr>
          <p:cNvPr id="7" name="Picture 6">
            <a:extLst>
              <a:ext uri="{FF2B5EF4-FFF2-40B4-BE49-F238E27FC236}">
                <a16:creationId xmlns:a16="http://schemas.microsoft.com/office/drawing/2014/main" id="{F662FF4D-9011-3E9A-0852-2469B2399B60}"/>
              </a:ext>
            </a:extLst>
          </p:cNvPr>
          <p:cNvPicPr>
            <a:picLocks noChangeAspect="1"/>
          </p:cNvPicPr>
          <p:nvPr/>
        </p:nvPicPr>
        <p:blipFill>
          <a:blip r:embed="rId2"/>
          <a:stretch>
            <a:fillRect/>
          </a:stretch>
        </p:blipFill>
        <p:spPr>
          <a:xfrm>
            <a:off x="0" y="1193230"/>
            <a:ext cx="12192000" cy="4471540"/>
          </a:xfrm>
          <a:prstGeom prst="rect">
            <a:avLst/>
          </a:prstGeom>
        </p:spPr>
      </p:pic>
    </p:spTree>
    <p:extLst>
      <p:ext uri="{BB962C8B-B14F-4D97-AF65-F5344CB8AC3E}">
        <p14:creationId xmlns:p14="http://schemas.microsoft.com/office/powerpoint/2010/main" val="4284810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F89B9A-F48C-FAA1-339D-B8E4A1259F39}"/>
              </a:ext>
            </a:extLst>
          </p:cNvPr>
          <p:cNvSpPr txBox="1"/>
          <p:nvPr/>
        </p:nvSpPr>
        <p:spPr>
          <a:xfrm>
            <a:off x="363793" y="710069"/>
            <a:ext cx="6096000" cy="369332"/>
          </a:xfrm>
          <a:prstGeom prst="rect">
            <a:avLst/>
          </a:prstGeom>
          <a:noFill/>
        </p:spPr>
        <p:txBody>
          <a:bodyPr wrap="square">
            <a:spAutoFit/>
          </a:bodyPr>
          <a:lstStyle/>
          <a:p>
            <a:r>
              <a:rPr lang="en-IN" dirty="0"/>
              <a:t>Step30: Give the instructions to be the specific AI agent</a:t>
            </a:r>
          </a:p>
        </p:txBody>
      </p:sp>
      <p:pic>
        <p:nvPicPr>
          <p:cNvPr id="5" name="Picture 4">
            <a:extLst>
              <a:ext uri="{FF2B5EF4-FFF2-40B4-BE49-F238E27FC236}">
                <a16:creationId xmlns:a16="http://schemas.microsoft.com/office/drawing/2014/main" id="{D0DAE2B1-8A34-7C7B-C223-C498CB402041}"/>
              </a:ext>
            </a:extLst>
          </p:cNvPr>
          <p:cNvPicPr>
            <a:picLocks noChangeAspect="1"/>
          </p:cNvPicPr>
          <p:nvPr/>
        </p:nvPicPr>
        <p:blipFill>
          <a:blip r:embed="rId2"/>
          <a:stretch>
            <a:fillRect/>
          </a:stretch>
        </p:blipFill>
        <p:spPr>
          <a:xfrm>
            <a:off x="1012722" y="1079401"/>
            <a:ext cx="9792929" cy="5508523"/>
          </a:xfrm>
          <a:prstGeom prst="rect">
            <a:avLst/>
          </a:prstGeom>
        </p:spPr>
      </p:pic>
    </p:spTree>
    <p:extLst>
      <p:ext uri="{BB962C8B-B14F-4D97-AF65-F5344CB8AC3E}">
        <p14:creationId xmlns:p14="http://schemas.microsoft.com/office/powerpoint/2010/main" val="509342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20D5E1-CC70-FE48-0113-9E330159229B}"/>
              </a:ext>
            </a:extLst>
          </p:cNvPr>
          <p:cNvSpPr txBox="1"/>
          <p:nvPr/>
        </p:nvSpPr>
        <p:spPr>
          <a:xfrm>
            <a:off x="314632" y="601914"/>
            <a:ext cx="6096000" cy="369332"/>
          </a:xfrm>
          <a:prstGeom prst="rect">
            <a:avLst/>
          </a:prstGeom>
          <a:noFill/>
        </p:spPr>
        <p:txBody>
          <a:bodyPr wrap="square">
            <a:spAutoFit/>
          </a:bodyPr>
          <a:lstStyle/>
          <a:p>
            <a:r>
              <a:rPr lang="en-US" dirty="0"/>
              <a:t>Step31: Type here your question here. This is output </a:t>
            </a:r>
            <a:endParaRPr lang="en-IN" dirty="0"/>
          </a:p>
        </p:txBody>
      </p:sp>
      <p:pic>
        <p:nvPicPr>
          <p:cNvPr id="7" name="Picture 6">
            <a:extLst>
              <a:ext uri="{FF2B5EF4-FFF2-40B4-BE49-F238E27FC236}">
                <a16:creationId xmlns:a16="http://schemas.microsoft.com/office/drawing/2014/main" id="{D75B4941-AF1E-179C-B0F1-3B8E9FF451AE}"/>
              </a:ext>
            </a:extLst>
          </p:cNvPr>
          <p:cNvPicPr>
            <a:picLocks noChangeAspect="1"/>
          </p:cNvPicPr>
          <p:nvPr/>
        </p:nvPicPr>
        <p:blipFill>
          <a:blip r:embed="rId2"/>
          <a:stretch>
            <a:fillRect/>
          </a:stretch>
        </p:blipFill>
        <p:spPr>
          <a:xfrm>
            <a:off x="934064" y="971246"/>
            <a:ext cx="10323871" cy="5807177"/>
          </a:xfrm>
          <a:prstGeom prst="rect">
            <a:avLst/>
          </a:prstGeom>
        </p:spPr>
      </p:pic>
    </p:spTree>
    <p:extLst>
      <p:ext uri="{BB962C8B-B14F-4D97-AF65-F5344CB8AC3E}">
        <p14:creationId xmlns:p14="http://schemas.microsoft.com/office/powerpoint/2010/main" val="21001458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998585-D822-1004-872B-09CD0E8F3E68}"/>
              </a:ext>
            </a:extLst>
          </p:cNvPr>
          <p:cNvSpPr txBox="1"/>
          <p:nvPr/>
        </p:nvSpPr>
        <p:spPr>
          <a:xfrm>
            <a:off x="373626" y="651076"/>
            <a:ext cx="9134167" cy="369332"/>
          </a:xfrm>
          <a:prstGeom prst="rect">
            <a:avLst/>
          </a:prstGeom>
          <a:noFill/>
        </p:spPr>
        <p:txBody>
          <a:bodyPr wrap="square">
            <a:spAutoFit/>
          </a:bodyPr>
          <a:lstStyle/>
          <a:p>
            <a:r>
              <a:rPr lang="en-US" dirty="0"/>
              <a:t>Step32: Click on Save as icon . Then click on agent and then click on save</a:t>
            </a:r>
            <a:endParaRPr lang="en-IN" dirty="0"/>
          </a:p>
        </p:txBody>
      </p:sp>
      <p:pic>
        <p:nvPicPr>
          <p:cNvPr id="5" name="Picture 4">
            <a:extLst>
              <a:ext uri="{FF2B5EF4-FFF2-40B4-BE49-F238E27FC236}">
                <a16:creationId xmlns:a16="http://schemas.microsoft.com/office/drawing/2014/main" id="{400818A5-C002-505E-3F77-34FBE1EE6344}"/>
              </a:ext>
            </a:extLst>
          </p:cNvPr>
          <p:cNvPicPr>
            <a:picLocks noChangeAspect="1"/>
          </p:cNvPicPr>
          <p:nvPr/>
        </p:nvPicPr>
        <p:blipFill>
          <a:blip r:embed="rId2"/>
          <a:stretch>
            <a:fillRect/>
          </a:stretch>
        </p:blipFill>
        <p:spPr>
          <a:xfrm>
            <a:off x="1017638" y="1020408"/>
            <a:ext cx="10156723" cy="5713157"/>
          </a:xfrm>
          <a:prstGeom prst="rect">
            <a:avLst/>
          </a:prstGeom>
        </p:spPr>
      </p:pic>
    </p:spTree>
    <p:extLst>
      <p:ext uri="{BB962C8B-B14F-4D97-AF65-F5344CB8AC3E}">
        <p14:creationId xmlns:p14="http://schemas.microsoft.com/office/powerpoint/2010/main" val="7539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Proposed Solution</a:t>
            </a:r>
            <a:endParaRPr lang="en-US" sz="4400"/>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441671" y="1087378"/>
            <a:ext cx="11613485" cy="5563973"/>
          </a:xfrm>
        </p:spPr>
        <p:txBody>
          <a:bodyPr vert="horz" lIns="91440" tIns="45720" rIns="91440" bIns="45720" rtlCol="0" anchor="ctr">
            <a:noAutofit/>
          </a:bodyPr>
          <a:lstStyle/>
          <a:p>
            <a:pPr marL="305435" indent="-305435"/>
            <a:endParaRPr lang="en-IN" sz="1200" b="1" dirty="0">
              <a:latin typeface="Calibri"/>
              <a:cs typeface="Calibri"/>
            </a:endParaRPr>
          </a:p>
          <a:p>
            <a:r>
              <a:rPr lang="en-US" sz="1200" dirty="0"/>
              <a:t>The proposed system aims to address the challenge of preparing personalized recipes based on user preferences and available ingredients. This involves leveraging data analytics and machine learning techniques to recommend dishes accurately. The solution will consist of the following components:</a:t>
            </a:r>
          </a:p>
          <a:p>
            <a:r>
              <a:rPr lang="en-US" sz="1200" b="1" dirty="0"/>
              <a:t>Data Collection:</a:t>
            </a:r>
            <a:br>
              <a:rPr lang="en-US" sz="1200" dirty="0"/>
            </a:br>
            <a:r>
              <a:rPr lang="en-US" sz="1200" dirty="0"/>
              <a:t>Gather historical data on recipes, including ingredients, cooking time, cuisine type, and dietary factors.</a:t>
            </a:r>
            <a:br>
              <a:rPr lang="en-US" sz="1200" dirty="0"/>
            </a:br>
            <a:r>
              <a:rPr lang="en-US" sz="1200" dirty="0"/>
              <a:t>Utilize real-time data sources, such as available pantry items, user allergies, and nutritional goals, to enhance recommendation accuracy.</a:t>
            </a:r>
          </a:p>
          <a:p>
            <a:r>
              <a:rPr lang="en-US" sz="1200" b="1" dirty="0"/>
              <a:t>Data Preprocessing:</a:t>
            </a:r>
            <a:br>
              <a:rPr lang="en-US" sz="1200" dirty="0"/>
            </a:br>
            <a:r>
              <a:rPr lang="en-US" sz="1200" dirty="0"/>
              <a:t>Clean and preprocess the collected data to handle missing entries, measurement errors, and inconsistencies.</a:t>
            </a:r>
            <a:br>
              <a:rPr lang="en-US" sz="1200" dirty="0"/>
            </a:br>
            <a:r>
              <a:rPr lang="en-US" sz="1200" dirty="0"/>
              <a:t>Feature engineering to extract relevant features from the data that might influence recipe suitability.</a:t>
            </a:r>
          </a:p>
          <a:p>
            <a:r>
              <a:rPr lang="en-US" sz="1200" b="1" dirty="0"/>
              <a:t>Machine Learning Algorithm:</a:t>
            </a:r>
            <a:br>
              <a:rPr lang="en-US" sz="1200" dirty="0"/>
            </a:br>
            <a:r>
              <a:rPr lang="en-US" sz="1200" dirty="0"/>
              <a:t>Implement a machine learning algorithm, such as a recommendation system (e.g., content-based or collaborative filtering), to suggest recipes based on user history.</a:t>
            </a:r>
            <a:br>
              <a:rPr lang="en-US" sz="1200" dirty="0"/>
            </a:br>
            <a:r>
              <a:rPr lang="en-US" sz="1200" dirty="0"/>
              <a:t>Consider incorporating other factors like seasonality, cuisine preference, and dietary restrictions to improve recipe relevance.</a:t>
            </a:r>
          </a:p>
          <a:p>
            <a:r>
              <a:rPr lang="en-US" sz="1200" b="1" dirty="0"/>
              <a:t>Deployment:</a:t>
            </a:r>
            <a:br>
              <a:rPr lang="en-US" sz="1200" dirty="0"/>
            </a:br>
            <a:r>
              <a:rPr lang="en-US" sz="1200" dirty="0"/>
              <a:t>Develop a user-friendly interface or application that provides real-time personalized recipe suggestions.</a:t>
            </a:r>
            <a:br>
              <a:rPr lang="en-US" sz="1200" dirty="0"/>
            </a:br>
            <a:r>
              <a:rPr lang="en-US" sz="1200" dirty="0"/>
              <a:t>Deploy the solution on a scalable and reliable platform, considering factors like cloud storage, response time, and device compatibility.</a:t>
            </a:r>
          </a:p>
          <a:p>
            <a:r>
              <a:rPr lang="en-US" sz="1200" b="1" dirty="0"/>
              <a:t>Evaluation:</a:t>
            </a:r>
            <a:br>
              <a:rPr lang="en-US" sz="1200" dirty="0"/>
            </a:br>
            <a:r>
              <a:rPr lang="en-US" sz="1200" dirty="0"/>
              <a:t>Assess the model's performance using appropriate metrics such as precision, recall, F1-score, or user satisfaction ratings.</a:t>
            </a:r>
            <a:br>
              <a:rPr lang="en-US" sz="1200" dirty="0"/>
            </a:br>
            <a:r>
              <a:rPr lang="en-US" sz="1200" dirty="0"/>
              <a:t>Fine-tune the model based on user feedback and continuous monitoring of suggestion accuracy.</a:t>
            </a:r>
          </a:p>
          <a:p>
            <a:pPr marL="0" indent="0">
              <a:buNone/>
            </a:pPr>
            <a:endParaRPr lang="en-IN" dirty="0"/>
          </a:p>
        </p:txBody>
      </p:sp>
    </p:spTree>
    <p:extLst>
      <p:ext uri="{BB962C8B-B14F-4D97-AF65-F5344CB8AC3E}">
        <p14:creationId xmlns:p14="http://schemas.microsoft.com/office/powerpoint/2010/main" val="32103584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872963-9CD9-785C-20D0-FC8EEE265AB2}"/>
              </a:ext>
            </a:extLst>
          </p:cNvPr>
          <p:cNvPicPr>
            <a:picLocks noChangeAspect="1"/>
          </p:cNvPicPr>
          <p:nvPr/>
        </p:nvPicPr>
        <p:blipFill>
          <a:blip r:embed="rId2"/>
          <a:stretch>
            <a:fillRect/>
          </a:stretch>
        </p:blipFill>
        <p:spPr>
          <a:xfrm>
            <a:off x="1391812" y="1337187"/>
            <a:ext cx="9639982" cy="5422490"/>
          </a:xfrm>
          <a:prstGeom prst="rect">
            <a:avLst/>
          </a:prstGeom>
        </p:spPr>
      </p:pic>
      <p:sp>
        <p:nvSpPr>
          <p:cNvPr id="5" name="TextBox 4">
            <a:extLst>
              <a:ext uri="{FF2B5EF4-FFF2-40B4-BE49-F238E27FC236}">
                <a16:creationId xmlns:a16="http://schemas.microsoft.com/office/drawing/2014/main" id="{A6D7E805-319D-C480-B4BB-2949455AD8AB}"/>
              </a:ext>
            </a:extLst>
          </p:cNvPr>
          <p:cNvSpPr txBox="1"/>
          <p:nvPr/>
        </p:nvSpPr>
        <p:spPr>
          <a:xfrm>
            <a:off x="353962" y="690405"/>
            <a:ext cx="6096000" cy="369332"/>
          </a:xfrm>
          <a:prstGeom prst="rect">
            <a:avLst/>
          </a:prstGeom>
          <a:noFill/>
        </p:spPr>
        <p:txBody>
          <a:bodyPr wrap="square">
            <a:spAutoFit/>
          </a:bodyPr>
          <a:lstStyle/>
          <a:p>
            <a:r>
              <a:rPr lang="en-US" dirty="0"/>
              <a:t>Step33: Your saved agents are available here</a:t>
            </a:r>
            <a:endParaRPr lang="en-IN" dirty="0"/>
          </a:p>
        </p:txBody>
      </p:sp>
    </p:spTree>
    <p:extLst>
      <p:ext uri="{BB962C8B-B14F-4D97-AF65-F5344CB8AC3E}">
        <p14:creationId xmlns:p14="http://schemas.microsoft.com/office/powerpoint/2010/main" val="4259243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42E77E-AAAB-5662-DA0C-2D712F4AB66D}"/>
              </a:ext>
            </a:extLst>
          </p:cNvPr>
          <p:cNvSpPr txBox="1"/>
          <p:nvPr/>
        </p:nvSpPr>
        <p:spPr>
          <a:xfrm>
            <a:off x="353961" y="759231"/>
            <a:ext cx="6096000" cy="369332"/>
          </a:xfrm>
          <a:prstGeom prst="rect">
            <a:avLst/>
          </a:prstGeom>
          <a:noFill/>
        </p:spPr>
        <p:txBody>
          <a:bodyPr wrap="square">
            <a:spAutoFit/>
          </a:bodyPr>
          <a:lstStyle/>
          <a:p>
            <a:r>
              <a:rPr lang="en-US" dirty="0"/>
              <a:t>Step34: Here sample agents are available</a:t>
            </a:r>
            <a:endParaRPr lang="en-IN" dirty="0"/>
          </a:p>
        </p:txBody>
      </p:sp>
      <p:pic>
        <p:nvPicPr>
          <p:cNvPr id="5" name="Picture 4">
            <a:extLst>
              <a:ext uri="{FF2B5EF4-FFF2-40B4-BE49-F238E27FC236}">
                <a16:creationId xmlns:a16="http://schemas.microsoft.com/office/drawing/2014/main" id="{D0886192-BB48-C2D9-E802-043185C43B99}"/>
              </a:ext>
            </a:extLst>
          </p:cNvPr>
          <p:cNvPicPr>
            <a:picLocks noChangeAspect="1"/>
          </p:cNvPicPr>
          <p:nvPr/>
        </p:nvPicPr>
        <p:blipFill>
          <a:blip r:embed="rId2"/>
          <a:stretch>
            <a:fillRect/>
          </a:stretch>
        </p:blipFill>
        <p:spPr>
          <a:xfrm>
            <a:off x="1361767" y="1207524"/>
            <a:ext cx="9468465" cy="5326012"/>
          </a:xfrm>
          <a:prstGeom prst="rect">
            <a:avLst/>
          </a:prstGeom>
        </p:spPr>
      </p:pic>
    </p:spTree>
    <p:extLst>
      <p:ext uri="{BB962C8B-B14F-4D97-AF65-F5344CB8AC3E}">
        <p14:creationId xmlns:p14="http://schemas.microsoft.com/office/powerpoint/2010/main" val="34162481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681FF3-1B77-07E8-BE31-7AEE0E4F6CB3}"/>
              </a:ext>
            </a:extLst>
          </p:cNvPr>
          <p:cNvSpPr txBox="1"/>
          <p:nvPr/>
        </p:nvSpPr>
        <p:spPr>
          <a:xfrm>
            <a:off x="334297" y="759230"/>
            <a:ext cx="6096000" cy="369332"/>
          </a:xfrm>
          <a:prstGeom prst="rect">
            <a:avLst/>
          </a:prstGeom>
          <a:noFill/>
        </p:spPr>
        <p:txBody>
          <a:bodyPr wrap="square">
            <a:spAutoFit/>
          </a:bodyPr>
          <a:lstStyle/>
          <a:p>
            <a:r>
              <a:rPr lang="en-US" dirty="0"/>
              <a:t>Step35: Click on sample agents and click on overwrite</a:t>
            </a:r>
            <a:endParaRPr lang="en-IN" dirty="0"/>
          </a:p>
        </p:txBody>
      </p:sp>
      <p:pic>
        <p:nvPicPr>
          <p:cNvPr id="5" name="Picture 4">
            <a:extLst>
              <a:ext uri="{FF2B5EF4-FFF2-40B4-BE49-F238E27FC236}">
                <a16:creationId xmlns:a16="http://schemas.microsoft.com/office/drawing/2014/main" id="{5BB0A6A3-B2F5-FB1D-EEA9-109D1829F05D}"/>
              </a:ext>
            </a:extLst>
          </p:cNvPr>
          <p:cNvPicPr>
            <a:picLocks noChangeAspect="1"/>
          </p:cNvPicPr>
          <p:nvPr/>
        </p:nvPicPr>
        <p:blipFill>
          <a:blip r:embed="rId2"/>
          <a:stretch>
            <a:fillRect/>
          </a:stretch>
        </p:blipFill>
        <p:spPr>
          <a:xfrm>
            <a:off x="1494783" y="1195075"/>
            <a:ext cx="9202434" cy="4467849"/>
          </a:xfrm>
          <a:prstGeom prst="rect">
            <a:avLst/>
          </a:prstGeom>
        </p:spPr>
      </p:pic>
    </p:spTree>
    <p:extLst>
      <p:ext uri="{BB962C8B-B14F-4D97-AF65-F5344CB8AC3E}">
        <p14:creationId xmlns:p14="http://schemas.microsoft.com/office/powerpoint/2010/main" val="9778446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FC998D-7D1E-666A-759E-DBECB6FC6BEC}"/>
              </a:ext>
            </a:extLst>
          </p:cNvPr>
          <p:cNvPicPr>
            <a:picLocks noChangeAspect="1"/>
          </p:cNvPicPr>
          <p:nvPr/>
        </p:nvPicPr>
        <p:blipFill>
          <a:blip r:embed="rId2"/>
          <a:stretch>
            <a:fillRect/>
          </a:stretch>
        </p:blipFill>
        <p:spPr>
          <a:xfrm>
            <a:off x="1425677" y="1264675"/>
            <a:ext cx="9733935" cy="5475338"/>
          </a:xfrm>
          <a:prstGeom prst="rect">
            <a:avLst/>
          </a:prstGeom>
        </p:spPr>
      </p:pic>
      <p:sp>
        <p:nvSpPr>
          <p:cNvPr id="5" name="TextBox 4">
            <a:extLst>
              <a:ext uri="{FF2B5EF4-FFF2-40B4-BE49-F238E27FC236}">
                <a16:creationId xmlns:a16="http://schemas.microsoft.com/office/drawing/2014/main" id="{E0E9267E-081D-8425-1BA0-6F01BF566E6D}"/>
              </a:ext>
            </a:extLst>
          </p:cNvPr>
          <p:cNvSpPr txBox="1"/>
          <p:nvPr/>
        </p:nvSpPr>
        <p:spPr>
          <a:xfrm>
            <a:off x="344128" y="719054"/>
            <a:ext cx="7128387" cy="369332"/>
          </a:xfrm>
          <a:prstGeom prst="rect">
            <a:avLst/>
          </a:prstGeom>
          <a:noFill/>
        </p:spPr>
        <p:txBody>
          <a:bodyPr wrap="square">
            <a:spAutoFit/>
          </a:bodyPr>
          <a:lstStyle/>
          <a:p>
            <a:r>
              <a:rPr lang="en-US" dirty="0"/>
              <a:t>Step36: This is the output from sample agent &amp; click on Deploy</a:t>
            </a:r>
            <a:endParaRPr lang="en-IN" dirty="0"/>
          </a:p>
        </p:txBody>
      </p:sp>
    </p:spTree>
    <p:extLst>
      <p:ext uri="{BB962C8B-B14F-4D97-AF65-F5344CB8AC3E}">
        <p14:creationId xmlns:p14="http://schemas.microsoft.com/office/powerpoint/2010/main" val="8490534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F7C78F-7F50-7DD5-8EA4-3419018E37F6}"/>
              </a:ext>
            </a:extLst>
          </p:cNvPr>
          <p:cNvSpPr txBox="1"/>
          <p:nvPr/>
        </p:nvSpPr>
        <p:spPr>
          <a:xfrm>
            <a:off x="353961" y="571571"/>
            <a:ext cx="10058399" cy="369332"/>
          </a:xfrm>
          <a:prstGeom prst="rect">
            <a:avLst/>
          </a:prstGeom>
          <a:noFill/>
        </p:spPr>
        <p:txBody>
          <a:bodyPr wrap="square">
            <a:spAutoFit/>
          </a:bodyPr>
          <a:lstStyle/>
          <a:p>
            <a:r>
              <a:rPr lang="en-US" dirty="0"/>
              <a:t>Step37: Now we have to create a API key (Click create to open the API key page in new window.) </a:t>
            </a:r>
            <a:endParaRPr lang="en-IN" dirty="0"/>
          </a:p>
        </p:txBody>
      </p:sp>
      <p:pic>
        <p:nvPicPr>
          <p:cNvPr id="5" name="Picture 4">
            <a:extLst>
              <a:ext uri="{FF2B5EF4-FFF2-40B4-BE49-F238E27FC236}">
                <a16:creationId xmlns:a16="http://schemas.microsoft.com/office/drawing/2014/main" id="{E96CA144-978E-7E6B-E1CD-65E7B6B1FFAB}"/>
              </a:ext>
            </a:extLst>
          </p:cNvPr>
          <p:cNvPicPr>
            <a:picLocks noChangeAspect="1"/>
          </p:cNvPicPr>
          <p:nvPr/>
        </p:nvPicPr>
        <p:blipFill>
          <a:blip r:embed="rId2"/>
          <a:stretch>
            <a:fillRect/>
          </a:stretch>
        </p:blipFill>
        <p:spPr>
          <a:xfrm>
            <a:off x="1229032" y="1047749"/>
            <a:ext cx="10137058" cy="5702095"/>
          </a:xfrm>
          <a:prstGeom prst="rect">
            <a:avLst/>
          </a:prstGeom>
        </p:spPr>
      </p:pic>
    </p:spTree>
    <p:extLst>
      <p:ext uri="{BB962C8B-B14F-4D97-AF65-F5344CB8AC3E}">
        <p14:creationId xmlns:p14="http://schemas.microsoft.com/office/powerpoint/2010/main" val="29934601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E76650-BD28-2D03-1BD3-095B59A8391A}"/>
              </a:ext>
            </a:extLst>
          </p:cNvPr>
          <p:cNvSpPr txBox="1"/>
          <p:nvPr/>
        </p:nvSpPr>
        <p:spPr>
          <a:xfrm>
            <a:off x="363794" y="748551"/>
            <a:ext cx="7836310" cy="646331"/>
          </a:xfrm>
          <a:prstGeom prst="rect">
            <a:avLst/>
          </a:prstGeom>
          <a:noFill/>
        </p:spPr>
        <p:txBody>
          <a:bodyPr wrap="square">
            <a:spAutoFit/>
          </a:bodyPr>
          <a:lstStyle/>
          <a:p>
            <a:r>
              <a:rPr lang="en-US" dirty="0"/>
              <a:t>Step38: Click on create a key option, User API key successfully created. Click on reload button and then on New deployment space </a:t>
            </a:r>
            <a:endParaRPr lang="en-IN" dirty="0"/>
          </a:p>
        </p:txBody>
      </p:sp>
      <p:pic>
        <p:nvPicPr>
          <p:cNvPr id="13" name="Picture 12">
            <a:extLst>
              <a:ext uri="{FF2B5EF4-FFF2-40B4-BE49-F238E27FC236}">
                <a16:creationId xmlns:a16="http://schemas.microsoft.com/office/drawing/2014/main" id="{8887A854-61FB-7014-D3DE-5E9F321B5697}"/>
              </a:ext>
            </a:extLst>
          </p:cNvPr>
          <p:cNvPicPr>
            <a:picLocks noChangeAspect="1"/>
          </p:cNvPicPr>
          <p:nvPr/>
        </p:nvPicPr>
        <p:blipFill>
          <a:blip r:embed="rId2"/>
          <a:stretch>
            <a:fillRect/>
          </a:stretch>
        </p:blipFill>
        <p:spPr>
          <a:xfrm>
            <a:off x="1455173" y="1433666"/>
            <a:ext cx="9468465" cy="5326012"/>
          </a:xfrm>
          <a:prstGeom prst="rect">
            <a:avLst/>
          </a:prstGeom>
        </p:spPr>
      </p:pic>
    </p:spTree>
    <p:extLst>
      <p:ext uri="{BB962C8B-B14F-4D97-AF65-F5344CB8AC3E}">
        <p14:creationId xmlns:p14="http://schemas.microsoft.com/office/powerpoint/2010/main" val="18497819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FC7CC0-9409-982F-E517-F1654615E71C}"/>
              </a:ext>
            </a:extLst>
          </p:cNvPr>
          <p:cNvSpPr txBox="1"/>
          <p:nvPr/>
        </p:nvSpPr>
        <p:spPr>
          <a:xfrm>
            <a:off x="304800" y="797713"/>
            <a:ext cx="9507793" cy="369332"/>
          </a:xfrm>
          <a:prstGeom prst="rect">
            <a:avLst/>
          </a:prstGeom>
          <a:noFill/>
        </p:spPr>
        <p:txBody>
          <a:bodyPr wrap="square">
            <a:spAutoFit/>
          </a:bodyPr>
          <a:lstStyle/>
          <a:p>
            <a:r>
              <a:rPr lang="en-US" dirty="0"/>
              <a:t>Step39: Enter deployment space name and select Watsonx.ai Runtime service. Click on create. </a:t>
            </a:r>
            <a:endParaRPr lang="en-IN" dirty="0"/>
          </a:p>
        </p:txBody>
      </p:sp>
      <p:pic>
        <p:nvPicPr>
          <p:cNvPr id="7" name="Picture 6">
            <a:extLst>
              <a:ext uri="{FF2B5EF4-FFF2-40B4-BE49-F238E27FC236}">
                <a16:creationId xmlns:a16="http://schemas.microsoft.com/office/drawing/2014/main" id="{037DA8A5-DF5B-619A-F992-EAB44679D458}"/>
              </a:ext>
            </a:extLst>
          </p:cNvPr>
          <p:cNvPicPr>
            <a:picLocks noChangeAspect="1"/>
          </p:cNvPicPr>
          <p:nvPr/>
        </p:nvPicPr>
        <p:blipFill>
          <a:blip r:embed="rId2"/>
          <a:stretch>
            <a:fillRect/>
          </a:stretch>
        </p:blipFill>
        <p:spPr>
          <a:xfrm>
            <a:off x="1455173" y="1144843"/>
            <a:ext cx="10156723" cy="5713157"/>
          </a:xfrm>
          <a:prstGeom prst="rect">
            <a:avLst/>
          </a:prstGeom>
        </p:spPr>
      </p:pic>
    </p:spTree>
    <p:extLst>
      <p:ext uri="{BB962C8B-B14F-4D97-AF65-F5344CB8AC3E}">
        <p14:creationId xmlns:p14="http://schemas.microsoft.com/office/powerpoint/2010/main" val="1075623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D1D644-810A-24EF-B044-901145CC30E5}"/>
              </a:ext>
            </a:extLst>
          </p:cNvPr>
          <p:cNvPicPr>
            <a:picLocks noChangeAspect="1"/>
          </p:cNvPicPr>
          <p:nvPr/>
        </p:nvPicPr>
        <p:blipFill>
          <a:blip r:embed="rId2"/>
          <a:stretch>
            <a:fillRect/>
          </a:stretch>
        </p:blipFill>
        <p:spPr>
          <a:xfrm>
            <a:off x="753804" y="589935"/>
            <a:ext cx="11143227" cy="6268065"/>
          </a:xfrm>
          <a:prstGeom prst="rect">
            <a:avLst/>
          </a:prstGeom>
        </p:spPr>
      </p:pic>
    </p:spTree>
    <p:extLst>
      <p:ext uri="{BB962C8B-B14F-4D97-AF65-F5344CB8AC3E}">
        <p14:creationId xmlns:p14="http://schemas.microsoft.com/office/powerpoint/2010/main" val="3835525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18B6B7-9C10-A6E0-3F64-61CF6EF7EB35}"/>
              </a:ext>
            </a:extLst>
          </p:cNvPr>
          <p:cNvPicPr>
            <a:picLocks noChangeAspect="1"/>
          </p:cNvPicPr>
          <p:nvPr/>
        </p:nvPicPr>
        <p:blipFill>
          <a:blip r:embed="rId2"/>
          <a:stretch>
            <a:fillRect/>
          </a:stretch>
        </p:blipFill>
        <p:spPr>
          <a:xfrm>
            <a:off x="508808" y="1876208"/>
            <a:ext cx="11174384" cy="3105583"/>
          </a:xfrm>
          <a:prstGeom prst="rect">
            <a:avLst/>
          </a:prstGeom>
        </p:spPr>
      </p:pic>
      <p:sp>
        <p:nvSpPr>
          <p:cNvPr id="4" name="TextBox 3">
            <a:extLst>
              <a:ext uri="{FF2B5EF4-FFF2-40B4-BE49-F238E27FC236}">
                <a16:creationId xmlns:a16="http://schemas.microsoft.com/office/drawing/2014/main" id="{9CE27225-E669-17E7-84AD-7FCAD10B8489}"/>
              </a:ext>
            </a:extLst>
          </p:cNvPr>
          <p:cNvSpPr txBox="1"/>
          <p:nvPr/>
        </p:nvSpPr>
        <p:spPr>
          <a:xfrm>
            <a:off x="599768" y="786581"/>
            <a:ext cx="3758337" cy="369332"/>
          </a:xfrm>
          <a:prstGeom prst="rect">
            <a:avLst/>
          </a:prstGeom>
          <a:noFill/>
        </p:spPr>
        <p:txBody>
          <a:bodyPr wrap="none" rtlCol="0">
            <a:spAutoFit/>
          </a:bodyPr>
          <a:lstStyle/>
          <a:p>
            <a:r>
              <a:rPr lang="en-IN" dirty="0"/>
              <a:t>STEP40-Select a stage, development</a:t>
            </a:r>
          </a:p>
        </p:txBody>
      </p:sp>
    </p:spTree>
    <p:extLst>
      <p:ext uri="{BB962C8B-B14F-4D97-AF65-F5344CB8AC3E}">
        <p14:creationId xmlns:p14="http://schemas.microsoft.com/office/powerpoint/2010/main" val="36570960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4FE850-D4D5-CF78-CC77-C283B1C5255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18629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2" y="662572"/>
            <a:ext cx="11029616" cy="530296"/>
          </a:xfrm>
        </p:spPr>
        <p:txBody>
          <a:bodyPr>
            <a:normAutofit fontScale="90000"/>
          </a:bodyPr>
          <a:lstStyle/>
          <a:p>
            <a:r>
              <a:rPr lang="en-US" sz="4400" b="1">
                <a:solidFill>
                  <a:schemeClr val="accent1"/>
                </a:solidFill>
                <a:latin typeface="Arial"/>
                <a:ea typeface="+mj-lt"/>
                <a:cs typeface="Arial"/>
              </a:rPr>
              <a:t>System  Approach</a:t>
            </a:r>
            <a:endParaRPr lang="en-US" sz="4400">
              <a:solidFill>
                <a:schemeClr val="accent1"/>
              </a:solidFill>
              <a:latin typeface="Calibri Light"/>
              <a:cs typeface="Calibri Light"/>
            </a:endParaRP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p:txBody>
          <a:bodyPr/>
          <a:lstStyle/>
          <a:p>
            <a:pPr marL="0" indent="0">
              <a:buNone/>
            </a:pPr>
            <a:r>
              <a:rPr lang="en-IN" sz="1800" b="1" dirty="0">
                <a:solidFill>
                  <a:srgbClr val="0F0F0F"/>
                </a:solidFill>
                <a:ea typeface="+mn-lt"/>
                <a:cs typeface="+mn-lt"/>
              </a:rPr>
              <a:t>The "System Approach" section outlines the overall strategy and methodology for developing and implementing the RECIPE PREPARTION prediction system. Here's a suggested structure for this section:</a:t>
            </a:r>
            <a:endParaRPr lang="en-US" dirty="0"/>
          </a:p>
          <a:p>
            <a:pPr marL="305435" indent="-305435"/>
            <a:r>
              <a:rPr lang="en-IN" sz="1800" b="1" dirty="0">
                <a:solidFill>
                  <a:srgbClr val="0F0F0F"/>
                </a:solidFill>
              </a:rPr>
              <a:t>System requirements</a:t>
            </a:r>
          </a:p>
          <a:p>
            <a:pPr marL="305435" indent="-305435"/>
            <a:r>
              <a:rPr lang="en-IN" sz="1800" b="1" dirty="0">
                <a:solidFill>
                  <a:srgbClr val="0F0F0F"/>
                </a:solidFill>
              </a:rPr>
              <a:t>Library required to build the model</a:t>
            </a:r>
          </a:p>
        </p:txBody>
      </p:sp>
    </p:spTree>
    <p:extLst>
      <p:ext uri="{BB962C8B-B14F-4D97-AF65-F5344CB8AC3E}">
        <p14:creationId xmlns:p14="http://schemas.microsoft.com/office/powerpoint/2010/main" val="32020245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7FBDA8-1468-0EB6-5F5F-4D3F04764BBA}"/>
              </a:ext>
            </a:extLst>
          </p:cNvPr>
          <p:cNvPicPr>
            <a:picLocks noChangeAspect="1"/>
          </p:cNvPicPr>
          <p:nvPr/>
        </p:nvPicPr>
        <p:blipFill>
          <a:blip r:embed="rId2"/>
          <a:stretch>
            <a:fillRect/>
          </a:stretch>
        </p:blipFill>
        <p:spPr>
          <a:xfrm>
            <a:off x="1862665" y="1582992"/>
            <a:ext cx="9080638" cy="5107859"/>
          </a:xfrm>
          <a:prstGeom prst="rect">
            <a:avLst/>
          </a:prstGeom>
        </p:spPr>
      </p:pic>
      <p:sp>
        <p:nvSpPr>
          <p:cNvPr id="5" name="TextBox 4">
            <a:extLst>
              <a:ext uri="{FF2B5EF4-FFF2-40B4-BE49-F238E27FC236}">
                <a16:creationId xmlns:a16="http://schemas.microsoft.com/office/drawing/2014/main" id="{4EAA21CA-EAC4-FFC5-3D20-E4E50F6B87EF}"/>
              </a:ext>
            </a:extLst>
          </p:cNvPr>
          <p:cNvSpPr txBox="1"/>
          <p:nvPr/>
        </p:nvSpPr>
        <p:spPr>
          <a:xfrm>
            <a:off x="336480" y="660061"/>
            <a:ext cx="8876345" cy="369332"/>
          </a:xfrm>
          <a:prstGeom prst="rect">
            <a:avLst/>
          </a:prstGeom>
          <a:noFill/>
        </p:spPr>
        <p:txBody>
          <a:bodyPr wrap="square">
            <a:spAutoFit/>
          </a:bodyPr>
          <a:lstStyle/>
          <a:p>
            <a:r>
              <a:rPr lang="en-US" dirty="0"/>
              <a:t>Step41: Now your space is preparing, once prepare it’s shown as below </a:t>
            </a:r>
            <a:endParaRPr lang="en-IN" dirty="0"/>
          </a:p>
        </p:txBody>
      </p:sp>
    </p:spTree>
    <p:extLst>
      <p:ext uri="{BB962C8B-B14F-4D97-AF65-F5344CB8AC3E}">
        <p14:creationId xmlns:p14="http://schemas.microsoft.com/office/powerpoint/2010/main" val="11772716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0D8D50-B849-1956-44C7-B6713E10176F}"/>
              </a:ext>
            </a:extLst>
          </p:cNvPr>
          <p:cNvPicPr>
            <a:picLocks noChangeAspect="1"/>
          </p:cNvPicPr>
          <p:nvPr/>
        </p:nvPicPr>
        <p:blipFill>
          <a:blip r:embed="rId2"/>
          <a:stretch>
            <a:fillRect/>
          </a:stretch>
        </p:blipFill>
        <p:spPr>
          <a:xfrm>
            <a:off x="1130710" y="718984"/>
            <a:ext cx="9635612" cy="5420032"/>
          </a:xfrm>
          <a:prstGeom prst="rect">
            <a:avLst/>
          </a:prstGeom>
        </p:spPr>
      </p:pic>
    </p:spTree>
    <p:extLst>
      <p:ext uri="{BB962C8B-B14F-4D97-AF65-F5344CB8AC3E}">
        <p14:creationId xmlns:p14="http://schemas.microsoft.com/office/powerpoint/2010/main" val="1438925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DE8CB-994F-64AD-CF19-1598E280D750}"/>
              </a:ext>
            </a:extLst>
          </p:cNvPr>
          <p:cNvPicPr>
            <a:picLocks noChangeAspect="1"/>
          </p:cNvPicPr>
          <p:nvPr/>
        </p:nvPicPr>
        <p:blipFill>
          <a:blip r:embed="rId2"/>
          <a:stretch>
            <a:fillRect/>
          </a:stretch>
        </p:blipFill>
        <p:spPr>
          <a:xfrm>
            <a:off x="1548580" y="1525843"/>
            <a:ext cx="9094839" cy="5115847"/>
          </a:xfrm>
          <a:prstGeom prst="rect">
            <a:avLst/>
          </a:prstGeom>
        </p:spPr>
      </p:pic>
      <p:sp>
        <p:nvSpPr>
          <p:cNvPr id="5" name="TextBox 4">
            <a:extLst>
              <a:ext uri="{FF2B5EF4-FFF2-40B4-BE49-F238E27FC236}">
                <a16:creationId xmlns:a16="http://schemas.microsoft.com/office/drawing/2014/main" id="{CB771B14-9FF2-EAC7-51B6-6DCCEB7E34BD}"/>
              </a:ext>
            </a:extLst>
          </p:cNvPr>
          <p:cNvSpPr txBox="1"/>
          <p:nvPr/>
        </p:nvSpPr>
        <p:spPr>
          <a:xfrm>
            <a:off x="501444" y="798560"/>
            <a:ext cx="7275871" cy="369332"/>
          </a:xfrm>
          <a:prstGeom prst="rect">
            <a:avLst/>
          </a:prstGeom>
          <a:noFill/>
        </p:spPr>
        <p:txBody>
          <a:bodyPr wrap="square">
            <a:spAutoFit/>
          </a:bodyPr>
          <a:lstStyle/>
          <a:p>
            <a:r>
              <a:rPr lang="en-IN" dirty="0"/>
              <a:t>Step42: Click on Deploy. </a:t>
            </a:r>
            <a:r>
              <a:rPr lang="en-US" dirty="0"/>
              <a:t>Select target deployment space. Click on Deploy </a:t>
            </a:r>
            <a:endParaRPr lang="en-IN" dirty="0"/>
          </a:p>
        </p:txBody>
      </p:sp>
    </p:spTree>
    <p:extLst>
      <p:ext uri="{BB962C8B-B14F-4D97-AF65-F5344CB8AC3E}">
        <p14:creationId xmlns:p14="http://schemas.microsoft.com/office/powerpoint/2010/main" val="9488867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AE3F60-B3B3-6A41-019D-2F057524B6A1}"/>
              </a:ext>
            </a:extLst>
          </p:cNvPr>
          <p:cNvSpPr txBox="1"/>
          <p:nvPr/>
        </p:nvSpPr>
        <p:spPr>
          <a:xfrm>
            <a:off x="373626" y="631411"/>
            <a:ext cx="6096000" cy="369332"/>
          </a:xfrm>
          <a:prstGeom prst="rect">
            <a:avLst/>
          </a:prstGeom>
          <a:noFill/>
        </p:spPr>
        <p:txBody>
          <a:bodyPr wrap="square">
            <a:spAutoFit/>
          </a:bodyPr>
          <a:lstStyle/>
          <a:p>
            <a:r>
              <a:rPr lang="en-US" dirty="0"/>
              <a:t>Step43: Once deployed click on View status. </a:t>
            </a:r>
            <a:endParaRPr lang="en-IN" dirty="0"/>
          </a:p>
        </p:txBody>
      </p:sp>
      <p:pic>
        <p:nvPicPr>
          <p:cNvPr id="5" name="Picture 4">
            <a:extLst>
              <a:ext uri="{FF2B5EF4-FFF2-40B4-BE49-F238E27FC236}">
                <a16:creationId xmlns:a16="http://schemas.microsoft.com/office/drawing/2014/main" id="{D85E719E-5E3B-6B7D-CA7D-114C764240E5}"/>
              </a:ext>
            </a:extLst>
          </p:cNvPr>
          <p:cNvPicPr>
            <a:picLocks noChangeAspect="1"/>
          </p:cNvPicPr>
          <p:nvPr/>
        </p:nvPicPr>
        <p:blipFill>
          <a:blip r:embed="rId2"/>
          <a:stretch>
            <a:fillRect/>
          </a:stretch>
        </p:blipFill>
        <p:spPr>
          <a:xfrm>
            <a:off x="1189704" y="1000743"/>
            <a:ext cx="10137058" cy="5702095"/>
          </a:xfrm>
          <a:prstGeom prst="rect">
            <a:avLst/>
          </a:prstGeom>
        </p:spPr>
      </p:pic>
      <p:sp>
        <p:nvSpPr>
          <p:cNvPr id="6" name="Arrow: Right 5">
            <a:extLst>
              <a:ext uri="{FF2B5EF4-FFF2-40B4-BE49-F238E27FC236}">
                <a16:creationId xmlns:a16="http://schemas.microsoft.com/office/drawing/2014/main" id="{9E9FD4BC-A71B-52C0-325B-76786DA67961}"/>
              </a:ext>
            </a:extLst>
          </p:cNvPr>
          <p:cNvSpPr/>
          <p:nvPr/>
        </p:nvSpPr>
        <p:spPr>
          <a:xfrm>
            <a:off x="8622890" y="2772697"/>
            <a:ext cx="69809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52914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ADB8C2-6D79-912C-F410-999A82513AAE}"/>
              </a:ext>
            </a:extLst>
          </p:cNvPr>
          <p:cNvSpPr txBox="1"/>
          <p:nvPr/>
        </p:nvSpPr>
        <p:spPr>
          <a:xfrm>
            <a:off x="393290" y="778895"/>
            <a:ext cx="6096000" cy="369332"/>
          </a:xfrm>
          <a:prstGeom prst="rect">
            <a:avLst/>
          </a:prstGeom>
          <a:noFill/>
        </p:spPr>
        <p:txBody>
          <a:bodyPr wrap="square">
            <a:spAutoFit/>
          </a:bodyPr>
          <a:lstStyle/>
          <a:p>
            <a:r>
              <a:rPr lang="en-US" dirty="0"/>
              <a:t>Step44: It’s initializing and deployed</a:t>
            </a:r>
            <a:endParaRPr lang="en-IN" dirty="0"/>
          </a:p>
        </p:txBody>
      </p:sp>
      <p:pic>
        <p:nvPicPr>
          <p:cNvPr id="5" name="Picture 4">
            <a:extLst>
              <a:ext uri="{FF2B5EF4-FFF2-40B4-BE49-F238E27FC236}">
                <a16:creationId xmlns:a16="http://schemas.microsoft.com/office/drawing/2014/main" id="{F6452D56-D90C-FF6B-D682-7E9F6874625B}"/>
              </a:ext>
            </a:extLst>
          </p:cNvPr>
          <p:cNvPicPr>
            <a:picLocks noChangeAspect="1"/>
          </p:cNvPicPr>
          <p:nvPr/>
        </p:nvPicPr>
        <p:blipFill>
          <a:blip r:embed="rId2"/>
          <a:stretch>
            <a:fillRect/>
          </a:stretch>
        </p:blipFill>
        <p:spPr>
          <a:xfrm>
            <a:off x="855406" y="1238865"/>
            <a:ext cx="9989574" cy="5619135"/>
          </a:xfrm>
          <a:prstGeom prst="rect">
            <a:avLst/>
          </a:prstGeom>
        </p:spPr>
      </p:pic>
    </p:spTree>
    <p:extLst>
      <p:ext uri="{BB962C8B-B14F-4D97-AF65-F5344CB8AC3E}">
        <p14:creationId xmlns:p14="http://schemas.microsoft.com/office/powerpoint/2010/main" val="2470731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665433-3478-4581-C647-9C4510D706FD}"/>
              </a:ext>
            </a:extLst>
          </p:cNvPr>
          <p:cNvSpPr txBox="1"/>
          <p:nvPr/>
        </p:nvSpPr>
        <p:spPr>
          <a:xfrm>
            <a:off x="373626" y="680572"/>
            <a:ext cx="6096000" cy="369332"/>
          </a:xfrm>
          <a:prstGeom prst="rect">
            <a:avLst/>
          </a:prstGeom>
          <a:noFill/>
        </p:spPr>
        <p:txBody>
          <a:bodyPr wrap="square">
            <a:spAutoFit/>
          </a:bodyPr>
          <a:lstStyle/>
          <a:p>
            <a:r>
              <a:rPr lang="en-IN" dirty="0"/>
              <a:t>Step45: Click on Sous chef and then on preview</a:t>
            </a:r>
          </a:p>
        </p:txBody>
      </p:sp>
      <p:pic>
        <p:nvPicPr>
          <p:cNvPr id="5" name="Picture 4">
            <a:extLst>
              <a:ext uri="{FF2B5EF4-FFF2-40B4-BE49-F238E27FC236}">
                <a16:creationId xmlns:a16="http://schemas.microsoft.com/office/drawing/2014/main" id="{A1337694-1F8C-027B-7997-925E24C8D796}"/>
              </a:ext>
            </a:extLst>
          </p:cNvPr>
          <p:cNvPicPr>
            <a:picLocks noChangeAspect="1"/>
          </p:cNvPicPr>
          <p:nvPr/>
        </p:nvPicPr>
        <p:blipFill>
          <a:blip r:embed="rId2"/>
          <a:stretch>
            <a:fillRect/>
          </a:stretch>
        </p:blipFill>
        <p:spPr>
          <a:xfrm>
            <a:off x="1120877" y="1049904"/>
            <a:ext cx="10274710" cy="5779524"/>
          </a:xfrm>
          <a:prstGeom prst="rect">
            <a:avLst/>
          </a:prstGeom>
        </p:spPr>
      </p:pic>
    </p:spTree>
    <p:extLst>
      <p:ext uri="{BB962C8B-B14F-4D97-AF65-F5344CB8AC3E}">
        <p14:creationId xmlns:p14="http://schemas.microsoft.com/office/powerpoint/2010/main" val="21677275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DD5681-6307-FC86-7924-4FAACD253551}"/>
              </a:ext>
            </a:extLst>
          </p:cNvPr>
          <p:cNvPicPr>
            <a:picLocks noChangeAspect="1"/>
          </p:cNvPicPr>
          <p:nvPr/>
        </p:nvPicPr>
        <p:blipFill>
          <a:blip r:embed="rId2"/>
          <a:stretch>
            <a:fillRect/>
          </a:stretch>
        </p:blipFill>
        <p:spPr>
          <a:xfrm>
            <a:off x="973393" y="1056354"/>
            <a:ext cx="9999406" cy="5624666"/>
          </a:xfrm>
          <a:prstGeom prst="rect">
            <a:avLst/>
          </a:prstGeom>
        </p:spPr>
      </p:pic>
      <p:sp>
        <p:nvSpPr>
          <p:cNvPr id="5" name="TextBox 4">
            <a:extLst>
              <a:ext uri="{FF2B5EF4-FFF2-40B4-BE49-F238E27FC236}">
                <a16:creationId xmlns:a16="http://schemas.microsoft.com/office/drawing/2014/main" id="{74636062-BF0E-24C7-B680-F3E9F3EB5A5D}"/>
              </a:ext>
            </a:extLst>
          </p:cNvPr>
          <p:cNvSpPr txBox="1"/>
          <p:nvPr/>
        </p:nvSpPr>
        <p:spPr>
          <a:xfrm>
            <a:off x="363792" y="571570"/>
            <a:ext cx="9026013" cy="369332"/>
          </a:xfrm>
          <a:prstGeom prst="rect">
            <a:avLst/>
          </a:prstGeom>
          <a:noFill/>
        </p:spPr>
        <p:txBody>
          <a:bodyPr wrap="square">
            <a:spAutoFit/>
          </a:bodyPr>
          <a:lstStyle/>
          <a:p>
            <a:r>
              <a:rPr lang="en-US" dirty="0"/>
              <a:t>Step46: Now give some question click on send like Mutton Biryani</a:t>
            </a:r>
            <a:endParaRPr lang="en-IN" dirty="0"/>
          </a:p>
        </p:txBody>
      </p:sp>
    </p:spTree>
    <p:extLst>
      <p:ext uri="{BB962C8B-B14F-4D97-AF65-F5344CB8AC3E}">
        <p14:creationId xmlns:p14="http://schemas.microsoft.com/office/powerpoint/2010/main" val="36756503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F9740E-33BA-5AA1-722B-0DD663B33A8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207713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Result</a:t>
            </a:r>
            <a:endParaRPr lang="en-US"/>
          </a:p>
        </p:txBody>
      </p:sp>
      <p:sp>
        <p:nvSpPr>
          <p:cNvPr id="2" name="Content Placeholder 1">
            <a:extLst>
              <a:ext uri="{FF2B5EF4-FFF2-40B4-BE49-F238E27FC236}">
                <a16:creationId xmlns:a16="http://schemas.microsoft.com/office/drawing/2014/main" id="{D3304455-6802-6CA9-8475-2F6DD1B8D409}"/>
              </a:ext>
            </a:extLst>
          </p:cNvPr>
          <p:cNvSpPr>
            <a:spLocks noGrp="1"/>
          </p:cNvSpPr>
          <p:nvPr>
            <p:ph idx="1"/>
          </p:nvPr>
        </p:nvSpPr>
        <p:spPr/>
        <p:txBody>
          <a:bodyPr>
            <a:normAutofit/>
          </a:bodyPr>
          <a:lstStyle/>
          <a:p>
            <a:r>
              <a:rPr lang="en-US" b="1" dirty="0"/>
              <a:t>Present the results of the machine learning model in terms of its accuracy and effectiveness in recommending suitable recipes. Include visualizations and comparisons between user-accepted suggestions and model-generated predictions to highlight the system's recommendation performance.</a:t>
            </a:r>
            <a:endParaRPr lang="en-US" dirty="0"/>
          </a:p>
          <a:p>
            <a:r>
              <a:rPr lang="en-US" dirty="0"/>
              <a:t>Demonstrate the model’s ability to consistently provide personalized recipe suggestions that align with user preferences and ingredient availability. Include metrics such as precision, recall, and user satisfaction ratings. Graphs can compare the number of accepted recipes versus total recommendations over a defined period, along with heatmaps showing alignment with dietary goals. Showcase examples of successful recommendations and explain scenarios where the model outperformed traditional methods. Highlight any feedback-driven improvements in newer iterations of the model, reinforcing the agent's adaptability and usefulness in real-world cooking environments.</a:t>
            </a:r>
          </a:p>
        </p:txBody>
      </p:sp>
    </p:spTree>
    <p:extLst>
      <p:ext uri="{BB962C8B-B14F-4D97-AF65-F5344CB8AC3E}">
        <p14:creationId xmlns:p14="http://schemas.microsoft.com/office/powerpoint/2010/main" val="1483293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Conclusion</a:t>
            </a:r>
            <a:endParaRPr lang="en-US"/>
          </a:p>
        </p:txBody>
      </p:sp>
      <p:sp>
        <p:nvSpPr>
          <p:cNvPr id="2" name="Content Placeholder 1">
            <a:extLst>
              <a:ext uri="{FF2B5EF4-FFF2-40B4-BE49-F238E27FC236}">
                <a16:creationId xmlns:a16="http://schemas.microsoft.com/office/drawing/2014/main" id="{005E46AB-32C4-4B57-A2B1-50738A64BE1B}"/>
              </a:ext>
            </a:extLst>
          </p:cNvPr>
          <p:cNvSpPr>
            <a:spLocks noGrp="1"/>
          </p:cNvSpPr>
          <p:nvPr>
            <p:ph idx="1"/>
          </p:nvPr>
        </p:nvSpPr>
        <p:spPr/>
        <p:txBody>
          <a:bodyPr>
            <a:normAutofit/>
          </a:bodyPr>
          <a:lstStyle/>
          <a:p>
            <a:pPr marL="305435" indent="-305435"/>
            <a:r>
              <a:rPr lang="en-US" sz="2000" dirty="0"/>
              <a:t>The Recipe Preparation Agent effectively provided personalized and accurate recipe suggestions by leveraging user preferences and real-time ingredient data. While challenges like data inconsistencies and diverse user tastes were encountered, the system improved meal planning and user experience. Future enhancements could boost ingredient recognition and device integration, making it a valuable tool for modern cooking needs.</a:t>
            </a:r>
            <a:endParaRPr lang="en-IN" sz="2000" dirty="0"/>
          </a:p>
        </p:txBody>
      </p:sp>
    </p:spTree>
    <p:extLst>
      <p:ext uri="{BB962C8B-B14F-4D97-AF65-F5344CB8AC3E}">
        <p14:creationId xmlns:p14="http://schemas.microsoft.com/office/powerpoint/2010/main" val="3183315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Algorithm &amp; Deployment</a:t>
            </a:r>
            <a:endParaRPr lang="en-US"/>
          </a:p>
        </p:txBody>
      </p:sp>
      <p:sp>
        <p:nvSpPr>
          <p:cNvPr id="2" name="Content Placeholder 1">
            <a:extLst>
              <a:ext uri="{FF2B5EF4-FFF2-40B4-BE49-F238E27FC236}">
                <a16:creationId xmlns:a16="http://schemas.microsoft.com/office/drawing/2014/main" id="{F7F0871F-2198-9E37-C96F-3611AA199B60}"/>
              </a:ext>
            </a:extLst>
          </p:cNvPr>
          <p:cNvSpPr>
            <a:spLocks noGrp="1"/>
          </p:cNvSpPr>
          <p:nvPr>
            <p:ph idx="1"/>
          </p:nvPr>
        </p:nvSpPr>
        <p:spPr/>
        <p:txBody>
          <a:bodyPr/>
          <a:lstStyle/>
          <a:p>
            <a:r>
              <a:rPr lang="en-US" sz="1400" dirty="0"/>
              <a:t>In the Algorithm section, describe the machine learning algorithm chosen for recommending personalized recipes. Here's an example structure for this section:</a:t>
            </a:r>
          </a:p>
          <a:p>
            <a:r>
              <a:rPr lang="en-US" sz="1400" b="1" dirty="0"/>
              <a:t>Algorithm Selection:</a:t>
            </a:r>
            <a:br>
              <a:rPr lang="en-US" sz="1400" dirty="0"/>
            </a:br>
            <a:r>
              <a:rPr lang="en-US" sz="1400" dirty="0"/>
              <a:t>Provide a brief overview of the chosen algorithm (e.g., collaborative filtering or content-based model) and justify its selection based on the problem scope and data attributes.</a:t>
            </a:r>
          </a:p>
          <a:p>
            <a:r>
              <a:rPr lang="en-US" sz="1400" b="1" dirty="0"/>
              <a:t>Data Input:</a:t>
            </a:r>
            <a:br>
              <a:rPr lang="en-US" sz="1400" dirty="0"/>
            </a:br>
            <a:r>
              <a:rPr lang="en-US" sz="1400" dirty="0"/>
              <a:t>Specify the input features used by the algorithm, such as available ingredients, past recipe selections, dietary restrictions, and other relevant user preferences.</a:t>
            </a:r>
          </a:p>
          <a:p>
            <a:r>
              <a:rPr lang="en-US" sz="1400" b="1" dirty="0"/>
              <a:t>Training Process:</a:t>
            </a:r>
            <a:br>
              <a:rPr lang="en-US" sz="1400" dirty="0"/>
            </a:br>
            <a:r>
              <a:rPr lang="en-US" sz="1400" dirty="0"/>
              <a:t>Explain how the algorithm is trained using historical recipe interaction data. Highlight any specific techniques or considerations, such as user clustering or model fine-tuning.</a:t>
            </a:r>
          </a:p>
          <a:p>
            <a:r>
              <a:rPr lang="en-US" sz="1400" b="1" dirty="0"/>
              <a:t>Prediction Process:</a:t>
            </a:r>
            <a:br>
              <a:rPr lang="en-US" sz="1400" dirty="0"/>
            </a:br>
            <a:r>
              <a:rPr lang="en-US" sz="1400" dirty="0"/>
              <a:t>Detail how the trained algorithm suggests recipes based on input data. Discuss how it integrates real-time availability of ingredients or seasonal constraints during prediction.</a:t>
            </a:r>
          </a:p>
          <a:p>
            <a:pPr marL="305435" indent="-305435"/>
            <a:endParaRPr lang="en-IN" dirty="0"/>
          </a:p>
        </p:txBody>
      </p:sp>
    </p:spTree>
    <p:extLst>
      <p:ext uri="{BB962C8B-B14F-4D97-AF65-F5344CB8AC3E}">
        <p14:creationId xmlns:p14="http://schemas.microsoft.com/office/powerpoint/2010/main" val="41545087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38FD1-D00E-E75B-705C-564F06D93D7B}"/>
              </a:ext>
            </a:extLst>
          </p:cNvPr>
          <p:cNvSpPr>
            <a:spLocks noGrp="1"/>
          </p:cNvSpPr>
          <p:nvPr>
            <p:ph idx="1"/>
          </p:nvPr>
        </p:nvSpPr>
        <p:spPr/>
        <p:txBody>
          <a:bodyPr/>
          <a:lstStyle/>
          <a:p>
            <a:pPr marL="0" indent="0">
              <a:buNone/>
            </a:pPr>
            <a:endParaRPr lang="en-US" sz="2000" b="1" dirty="0"/>
          </a:p>
          <a:p>
            <a:pPr marL="305435" indent="-305435"/>
            <a:r>
              <a:rPr lang="en-US" sz="2000" dirty="0"/>
              <a:t>The system can be enhanced by integrating more diverse data sources, refining algorithms for faster and more accurate suggestions, and scaling to support broader user bases. Future expansion could include smart kitchen integration, edge computing for offline use, and the application of advanced machine learning for deeper personalization.</a:t>
            </a:r>
            <a:endParaRPr lang="en-US" dirty="0"/>
          </a:p>
        </p:txBody>
      </p:sp>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a:t>
            </a:r>
          </a:p>
        </p:txBody>
      </p:sp>
    </p:spTree>
    <p:extLst>
      <p:ext uri="{BB962C8B-B14F-4D97-AF65-F5344CB8AC3E}">
        <p14:creationId xmlns:p14="http://schemas.microsoft.com/office/powerpoint/2010/main" val="6148826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References</a:t>
            </a:r>
            <a:endParaRPr lang="en-US"/>
          </a:p>
        </p:txBody>
      </p:sp>
      <p:sp>
        <p:nvSpPr>
          <p:cNvPr id="2" name="Content Placeholder 1">
            <a:extLst>
              <a:ext uri="{FF2B5EF4-FFF2-40B4-BE49-F238E27FC236}">
                <a16:creationId xmlns:a16="http://schemas.microsoft.com/office/drawing/2014/main" id="{357C38BC-22B3-37B2-E0C3-812020A76077}"/>
              </a:ext>
            </a:extLst>
          </p:cNvPr>
          <p:cNvSpPr>
            <a:spLocks noGrp="1"/>
          </p:cNvSpPr>
          <p:nvPr>
            <p:ph idx="1"/>
          </p:nvPr>
        </p:nvSpPr>
        <p:spPr/>
        <p:txBody>
          <a:bodyPr>
            <a:normAutofit/>
          </a:bodyPr>
          <a:lstStyle/>
          <a:p>
            <a:pPr marL="305435" indent="-305435"/>
            <a:r>
              <a:rPr lang="en-IN" sz="2400" b="1" dirty="0"/>
              <a:t>Teng et al. (2012):</a:t>
            </a:r>
            <a:r>
              <a:rPr lang="en-IN" sz="2400" dirty="0"/>
              <a:t> </a:t>
            </a:r>
            <a:r>
              <a:rPr lang="en-IN" sz="2400" i="1" dirty="0"/>
              <a:t>Recipe recommendation using ingredient networks</a:t>
            </a:r>
            <a:r>
              <a:rPr lang="en-IN" sz="2400" dirty="0"/>
              <a:t>, ACM Web Science Conference.</a:t>
            </a:r>
          </a:p>
          <a:p>
            <a:pPr marL="305435" indent="-305435"/>
            <a:r>
              <a:rPr lang="en-US" sz="2400" b="1" dirty="0"/>
              <a:t>Figueiredo et al. (2014):</a:t>
            </a:r>
            <a:r>
              <a:rPr lang="en-US" sz="2400" dirty="0"/>
              <a:t> </a:t>
            </a:r>
            <a:r>
              <a:rPr lang="en-US" sz="2400" i="1" dirty="0"/>
              <a:t>Health-aware recipe recommendations</a:t>
            </a:r>
            <a:r>
              <a:rPr lang="en-US" sz="2400" dirty="0"/>
              <a:t>, ACM CIKM.</a:t>
            </a:r>
          </a:p>
          <a:p>
            <a:pPr marL="305435" indent="-305435"/>
            <a:r>
              <a:rPr lang="en-IN" sz="2400" b="1" dirty="0"/>
              <a:t>He et al. (2017):</a:t>
            </a:r>
            <a:r>
              <a:rPr lang="en-IN" sz="2400" dirty="0"/>
              <a:t> </a:t>
            </a:r>
            <a:r>
              <a:rPr lang="en-IN" sz="2400" i="1" dirty="0"/>
              <a:t>Neural collaborative filtering</a:t>
            </a:r>
            <a:r>
              <a:rPr lang="en-IN" sz="2400" dirty="0"/>
              <a:t>, WWW Conference.</a:t>
            </a:r>
          </a:p>
        </p:txBody>
      </p:sp>
    </p:spTree>
    <p:extLst>
      <p:ext uri="{BB962C8B-B14F-4D97-AF65-F5344CB8AC3E}">
        <p14:creationId xmlns:p14="http://schemas.microsoft.com/office/powerpoint/2010/main" val="7289502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2E52-0C9E-7CCC-47E8-5C4711AD23FE}"/>
              </a:ext>
            </a:extLst>
          </p:cNvPr>
          <p:cNvSpPr>
            <a:spLocks noGrp="1"/>
          </p:cNvSpPr>
          <p:nvPr>
            <p:ph type="title"/>
          </p:nvPr>
        </p:nvSpPr>
        <p:spPr/>
        <p:txBody>
          <a:bodyPr/>
          <a:lstStyle/>
          <a:p>
            <a:r>
              <a:rPr lang="en-IN" dirty="0">
                <a:solidFill>
                  <a:schemeClr val="accent1"/>
                </a:solidFill>
              </a:rPr>
              <a:t>IBM Certifications</a:t>
            </a:r>
          </a:p>
        </p:txBody>
      </p:sp>
      <p:sp>
        <p:nvSpPr>
          <p:cNvPr id="3" name="Content Placeholder 2">
            <a:extLst>
              <a:ext uri="{FF2B5EF4-FFF2-40B4-BE49-F238E27FC236}">
                <a16:creationId xmlns:a16="http://schemas.microsoft.com/office/drawing/2014/main" id="{177D9613-6E93-8A63-8EC7-750760D77FD8}"/>
              </a:ext>
            </a:extLst>
          </p:cNvPr>
          <p:cNvSpPr>
            <a:spLocks noGrp="1"/>
          </p:cNvSpPr>
          <p:nvPr>
            <p:ph idx="1"/>
          </p:nvPr>
        </p:nvSpPr>
        <p:spPr/>
        <p:txBody>
          <a:bodyPr/>
          <a:lstStyle/>
          <a:p>
            <a:r>
              <a:rPr lang="en-IN" dirty="0"/>
              <a:t>Screenshot/ </a:t>
            </a:r>
            <a:r>
              <a:rPr lang="en-IN" dirty="0" err="1"/>
              <a:t>credly</a:t>
            </a:r>
            <a:r>
              <a:rPr lang="en-IN" dirty="0"/>
              <a:t> certificate( getting started with AI)</a:t>
            </a:r>
          </a:p>
        </p:txBody>
      </p:sp>
      <p:pic>
        <p:nvPicPr>
          <p:cNvPr id="5" name="Picture 4">
            <a:extLst>
              <a:ext uri="{FF2B5EF4-FFF2-40B4-BE49-F238E27FC236}">
                <a16:creationId xmlns:a16="http://schemas.microsoft.com/office/drawing/2014/main" id="{23BABCF6-2979-11AA-2808-04AADE53EF32}"/>
              </a:ext>
            </a:extLst>
          </p:cNvPr>
          <p:cNvPicPr>
            <a:picLocks noChangeAspect="1"/>
          </p:cNvPicPr>
          <p:nvPr/>
        </p:nvPicPr>
        <p:blipFill>
          <a:blip r:embed="rId2"/>
          <a:stretch>
            <a:fillRect/>
          </a:stretch>
        </p:blipFill>
        <p:spPr>
          <a:xfrm>
            <a:off x="581192" y="1092428"/>
            <a:ext cx="10648336" cy="5844229"/>
          </a:xfrm>
          <a:prstGeom prst="rect">
            <a:avLst/>
          </a:prstGeom>
        </p:spPr>
      </p:pic>
    </p:spTree>
    <p:extLst>
      <p:ext uri="{BB962C8B-B14F-4D97-AF65-F5344CB8AC3E}">
        <p14:creationId xmlns:p14="http://schemas.microsoft.com/office/powerpoint/2010/main" val="384733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2E52-0C9E-7CCC-47E8-5C4711AD23FE}"/>
              </a:ext>
            </a:extLst>
          </p:cNvPr>
          <p:cNvSpPr>
            <a:spLocks noGrp="1"/>
          </p:cNvSpPr>
          <p:nvPr>
            <p:ph type="title"/>
          </p:nvPr>
        </p:nvSpPr>
        <p:spPr/>
        <p:txBody>
          <a:bodyPr/>
          <a:lstStyle/>
          <a:p>
            <a:r>
              <a:rPr lang="en-IN" dirty="0">
                <a:solidFill>
                  <a:schemeClr val="accent1"/>
                </a:solidFill>
              </a:rPr>
              <a:t>IBM Certifications</a:t>
            </a:r>
          </a:p>
        </p:txBody>
      </p:sp>
      <p:sp>
        <p:nvSpPr>
          <p:cNvPr id="3" name="Content Placeholder 2">
            <a:extLst>
              <a:ext uri="{FF2B5EF4-FFF2-40B4-BE49-F238E27FC236}">
                <a16:creationId xmlns:a16="http://schemas.microsoft.com/office/drawing/2014/main" id="{177D9613-6E93-8A63-8EC7-750760D77FD8}"/>
              </a:ext>
            </a:extLst>
          </p:cNvPr>
          <p:cNvSpPr>
            <a:spLocks noGrp="1"/>
          </p:cNvSpPr>
          <p:nvPr>
            <p:ph idx="1"/>
          </p:nvPr>
        </p:nvSpPr>
        <p:spPr/>
        <p:txBody>
          <a:bodyPr/>
          <a:lstStyle/>
          <a:p>
            <a:r>
              <a:rPr lang="en-IN" dirty="0"/>
              <a:t>Screenshot/ </a:t>
            </a:r>
            <a:r>
              <a:rPr lang="en-IN" dirty="0" err="1"/>
              <a:t>credly</a:t>
            </a:r>
            <a:r>
              <a:rPr lang="en-IN" dirty="0"/>
              <a:t> certificate( Journey to Cloud)</a:t>
            </a:r>
          </a:p>
        </p:txBody>
      </p:sp>
      <p:pic>
        <p:nvPicPr>
          <p:cNvPr id="5" name="Picture 4">
            <a:extLst>
              <a:ext uri="{FF2B5EF4-FFF2-40B4-BE49-F238E27FC236}">
                <a16:creationId xmlns:a16="http://schemas.microsoft.com/office/drawing/2014/main" id="{06E8C0B8-68C9-AF75-8504-0BD29F888EBD}"/>
              </a:ext>
            </a:extLst>
          </p:cNvPr>
          <p:cNvPicPr>
            <a:picLocks noChangeAspect="1"/>
          </p:cNvPicPr>
          <p:nvPr/>
        </p:nvPicPr>
        <p:blipFill>
          <a:blip r:embed="rId2"/>
          <a:stretch>
            <a:fillRect/>
          </a:stretch>
        </p:blipFill>
        <p:spPr>
          <a:xfrm>
            <a:off x="491613" y="574776"/>
            <a:ext cx="10943303" cy="6283224"/>
          </a:xfrm>
          <a:prstGeom prst="rect">
            <a:avLst/>
          </a:prstGeom>
        </p:spPr>
      </p:pic>
    </p:spTree>
    <p:extLst>
      <p:ext uri="{BB962C8B-B14F-4D97-AF65-F5344CB8AC3E}">
        <p14:creationId xmlns:p14="http://schemas.microsoft.com/office/powerpoint/2010/main" val="41287103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2E52-0C9E-7CCC-47E8-5C4711AD23FE}"/>
              </a:ext>
            </a:extLst>
          </p:cNvPr>
          <p:cNvSpPr>
            <a:spLocks noGrp="1"/>
          </p:cNvSpPr>
          <p:nvPr>
            <p:ph type="title"/>
          </p:nvPr>
        </p:nvSpPr>
        <p:spPr/>
        <p:txBody>
          <a:bodyPr/>
          <a:lstStyle/>
          <a:p>
            <a:r>
              <a:rPr lang="en-IN" dirty="0">
                <a:solidFill>
                  <a:schemeClr val="accent1"/>
                </a:solidFill>
              </a:rPr>
              <a:t>IBM Certifications</a:t>
            </a:r>
          </a:p>
        </p:txBody>
      </p:sp>
      <p:sp>
        <p:nvSpPr>
          <p:cNvPr id="3" name="Content Placeholder 2">
            <a:extLst>
              <a:ext uri="{FF2B5EF4-FFF2-40B4-BE49-F238E27FC236}">
                <a16:creationId xmlns:a16="http://schemas.microsoft.com/office/drawing/2014/main" id="{177D9613-6E93-8A63-8EC7-750760D77FD8}"/>
              </a:ext>
            </a:extLst>
          </p:cNvPr>
          <p:cNvSpPr>
            <a:spLocks noGrp="1"/>
          </p:cNvSpPr>
          <p:nvPr>
            <p:ph idx="1"/>
          </p:nvPr>
        </p:nvSpPr>
        <p:spPr/>
        <p:txBody>
          <a:bodyPr/>
          <a:lstStyle/>
          <a:p>
            <a:r>
              <a:rPr lang="en-IN" dirty="0"/>
              <a:t>Screenshot/ </a:t>
            </a:r>
            <a:r>
              <a:rPr lang="en-IN" dirty="0" err="1"/>
              <a:t>credly</a:t>
            </a:r>
            <a:r>
              <a:rPr lang="en-IN" dirty="0"/>
              <a:t> certificate( RAG Lab)</a:t>
            </a:r>
          </a:p>
        </p:txBody>
      </p:sp>
      <p:pic>
        <p:nvPicPr>
          <p:cNvPr id="5" name="Picture 4">
            <a:extLst>
              <a:ext uri="{FF2B5EF4-FFF2-40B4-BE49-F238E27FC236}">
                <a16:creationId xmlns:a16="http://schemas.microsoft.com/office/drawing/2014/main" id="{7ECD3EF3-568E-9562-E04A-C9E2A95465E0}"/>
              </a:ext>
            </a:extLst>
          </p:cNvPr>
          <p:cNvPicPr>
            <a:picLocks noChangeAspect="1"/>
          </p:cNvPicPr>
          <p:nvPr/>
        </p:nvPicPr>
        <p:blipFill>
          <a:blip r:embed="rId2"/>
          <a:stretch>
            <a:fillRect/>
          </a:stretch>
        </p:blipFill>
        <p:spPr>
          <a:xfrm>
            <a:off x="157316" y="0"/>
            <a:ext cx="11670890" cy="6858000"/>
          </a:xfrm>
          <a:prstGeom prst="rect">
            <a:avLst/>
          </a:prstGeom>
        </p:spPr>
      </p:pic>
    </p:spTree>
    <p:extLst>
      <p:ext uri="{BB962C8B-B14F-4D97-AF65-F5344CB8AC3E}">
        <p14:creationId xmlns:p14="http://schemas.microsoft.com/office/powerpoint/2010/main" val="21718527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6C691-69B3-B838-00D5-DC2E98B440A0}"/>
              </a:ext>
            </a:extLst>
          </p:cNvPr>
          <p:cNvSpPr>
            <a:spLocks noGrp="1"/>
          </p:cNvSpPr>
          <p:nvPr>
            <p:ph type="title"/>
          </p:nvPr>
        </p:nvSpPr>
        <p:spPr>
          <a:xfrm>
            <a:off x="575894" y="729658"/>
            <a:ext cx="11029616" cy="592246"/>
          </a:xfrm>
        </p:spPr>
        <p:txBody>
          <a:bodyPr>
            <a:normAutofit/>
          </a:bodyPr>
          <a:lstStyle/>
          <a:p>
            <a:pPr algn="ctr"/>
            <a:r>
              <a:rPr lang="en-IN" dirty="0"/>
              <a:t>RECIPE AGENT USING AI</a:t>
            </a:r>
          </a:p>
        </p:txBody>
      </p:sp>
      <p:sp>
        <p:nvSpPr>
          <p:cNvPr id="7" name="TextBox 6">
            <a:extLst>
              <a:ext uri="{FF2B5EF4-FFF2-40B4-BE49-F238E27FC236}">
                <a16:creationId xmlns:a16="http://schemas.microsoft.com/office/drawing/2014/main" id="{A2077A1B-E040-490D-EA5D-5CC9ADA6DD40}"/>
              </a:ext>
            </a:extLst>
          </p:cNvPr>
          <p:cNvSpPr txBox="1"/>
          <p:nvPr/>
        </p:nvSpPr>
        <p:spPr>
          <a:xfrm>
            <a:off x="231057" y="1440425"/>
            <a:ext cx="10663085" cy="369332"/>
          </a:xfrm>
          <a:prstGeom prst="rect">
            <a:avLst/>
          </a:prstGeom>
          <a:noFill/>
        </p:spPr>
        <p:txBody>
          <a:bodyPr wrap="square" rtlCol="0">
            <a:spAutoFit/>
          </a:bodyPr>
          <a:lstStyle/>
          <a:p>
            <a:r>
              <a:rPr lang="en-US" dirty="0"/>
              <a:t>Step1: Open IBM Cloud login page with this link cloud.ibm.com, enter your Gmail and click on Continue</a:t>
            </a:r>
            <a:endParaRPr lang="en-IN" dirty="0"/>
          </a:p>
        </p:txBody>
      </p:sp>
      <p:pic>
        <p:nvPicPr>
          <p:cNvPr id="10" name="Picture 9">
            <a:extLst>
              <a:ext uri="{FF2B5EF4-FFF2-40B4-BE49-F238E27FC236}">
                <a16:creationId xmlns:a16="http://schemas.microsoft.com/office/drawing/2014/main" id="{907735C8-6CBB-12D3-18CF-977E2600CF22}"/>
              </a:ext>
            </a:extLst>
          </p:cNvPr>
          <p:cNvPicPr>
            <a:picLocks noChangeAspect="1"/>
          </p:cNvPicPr>
          <p:nvPr/>
        </p:nvPicPr>
        <p:blipFill>
          <a:blip r:embed="rId2"/>
          <a:stretch>
            <a:fillRect/>
          </a:stretch>
        </p:blipFill>
        <p:spPr>
          <a:xfrm>
            <a:off x="1819122" y="1927794"/>
            <a:ext cx="8544232" cy="4806131"/>
          </a:xfrm>
          <a:prstGeom prst="rect">
            <a:avLst/>
          </a:prstGeom>
        </p:spPr>
      </p:pic>
    </p:spTree>
    <p:extLst>
      <p:ext uri="{BB962C8B-B14F-4D97-AF65-F5344CB8AC3E}">
        <p14:creationId xmlns:p14="http://schemas.microsoft.com/office/powerpoint/2010/main" val="2988497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A17507-9EE9-B584-8D0D-672CF0C6E440}"/>
              </a:ext>
            </a:extLst>
          </p:cNvPr>
          <p:cNvSpPr txBox="1"/>
          <p:nvPr/>
        </p:nvSpPr>
        <p:spPr>
          <a:xfrm>
            <a:off x="904568" y="934065"/>
            <a:ext cx="9753600" cy="369332"/>
          </a:xfrm>
          <a:prstGeom prst="rect">
            <a:avLst/>
          </a:prstGeom>
          <a:noFill/>
        </p:spPr>
        <p:txBody>
          <a:bodyPr wrap="square" rtlCol="0">
            <a:spAutoFit/>
          </a:bodyPr>
          <a:lstStyle/>
          <a:p>
            <a:r>
              <a:rPr lang="en-IN" dirty="0"/>
              <a:t>STEP2- USE CONTINUE WITH GOOGLE AND THIS PAGE APPEARS</a:t>
            </a:r>
          </a:p>
        </p:txBody>
      </p:sp>
      <p:pic>
        <p:nvPicPr>
          <p:cNvPr id="4" name="Picture 3">
            <a:extLst>
              <a:ext uri="{FF2B5EF4-FFF2-40B4-BE49-F238E27FC236}">
                <a16:creationId xmlns:a16="http://schemas.microsoft.com/office/drawing/2014/main" id="{82C15239-578F-4FED-929A-FB4349DE9F91}"/>
              </a:ext>
            </a:extLst>
          </p:cNvPr>
          <p:cNvPicPr>
            <a:picLocks noChangeAspect="1"/>
          </p:cNvPicPr>
          <p:nvPr/>
        </p:nvPicPr>
        <p:blipFill>
          <a:blip r:embed="rId2"/>
          <a:stretch>
            <a:fillRect/>
          </a:stretch>
        </p:blipFill>
        <p:spPr>
          <a:xfrm>
            <a:off x="1150374" y="1294171"/>
            <a:ext cx="9891252" cy="5563829"/>
          </a:xfrm>
          <a:prstGeom prst="rect">
            <a:avLst/>
          </a:prstGeom>
        </p:spPr>
      </p:pic>
    </p:spTree>
    <p:extLst>
      <p:ext uri="{BB962C8B-B14F-4D97-AF65-F5344CB8AC3E}">
        <p14:creationId xmlns:p14="http://schemas.microsoft.com/office/powerpoint/2010/main" val="219353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92E0C1-F062-9EED-52F5-3B10A4FF38C0}"/>
              </a:ext>
            </a:extLst>
          </p:cNvPr>
          <p:cNvSpPr txBox="1"/>
          <p:nvPr/>
        </p:nvSpPr>
        <p:spPr>
          <a:xfrm>
            <a:off x="1111045" y="1081548"/>
            <a:ext cx="10107561" cy="369332"/>
          </a:xfrm>
          <a:prstGeom prst="rect">
            <a:avLst/>
          </a:prstGeom>
          <a:noFill/>
        </p:spPr>
        <p:txBody>
          <a:bodyPr wrap="square" rtlCol="0">
            <a:spAutoFit/>
          </a:bodyPr>
          <a:lstStyle/>
          <a:p>
            <a:r>
              <a:rPr lang="en-IN" dirty="0"/>
              <a:t>STEP3-CLEAR THE PREVIOUS REESOURCES</a:t>
            </a:r>
          </a:p>
        </p:txBody>
      </p:sp>
      <p:pic>
        <p:nvPicPr>
          <p:cNvPr id="5" name="Picture 4">
            <a:extLst>
              <a:ext uri="{FF2B5EF4-FFF2-40B4-BE49-F238E27FC236}">
                <a16:creationId xmlns:a16="http://schemas.microsoft.com/office/drawing/2014/main" id="{BCB79137-A5D1-6242-CEB9-79CD2643BA59}"/>
              </a:ext>
            </a:extLst>
          </p:cNvPr>
          <p:cNvPicPr>
            <a:picLocks noChangeAspect="1"/>
          </p:cNvPicPr>
          <p:nvPr/>
        </p:nvPicPr>
        <p:blipFill>
          <a:blip r:embed="rId2"/>
          <a:stretch>
            <a:fillRect/>
          </a:stretch>
        </p:blipFill>
        <p:spPr>
          <a:xfrm>
            <a:off x="1406013" y="1450880"/>
            <a:ext cx="9674942" cy="5442155"/>
          </a:xfrm>
          <a:prstGeom prst="rect">
            <a:avLst/>
          </a:prstGeom>
        </p:spPr>
      </p:pic>
    </p:spTree>
    <p:extLst>
      <p:ext uri="{BB962C8B-B14F-4D97-AF65-F5344CB8AC3E}">
        <p14:creationId xmlns:p14="http://schemas.microsoft.com/office/powerpoint/2010/main" val="2727809142"/>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7" ma:contentTypeDescription="Create a new document." ma:contentTypeScope="" ma:versionID="55a158675e089c6a85ab0f83b89e1a15">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b35f082308864fa161c4a0a9eca35eff"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9162bd5b-4ed9-4da3-b376-05204580ba3f" xsi:nil="true"/>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816721-11E4-4989-8472-AB5A7EC20404}">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D289AE2-D2AE-49D1-AFAC-3A79F6794255}">
  <ds:schemaRefs>
    <ds:schemaRef ds:uri="http://purl.org/dc/elements/1.1/"/>
    <ds:schemaRef ds:uri="http://purl.org/dc/dcmitype/"/>
    <ds:schemaRef ds:uri="http://www.w3.org/XML/1998/namespace"/>
    <ds:schemaRef ds:uri="9162bd5b-4ed9-4da3-b376-05204580ba3f"/>
    <ds:schemaRef ds:uri="http://schemas.microsoft.com/office/2006/metadata/properties"/>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c0fa2617-96bd-425d-8578-e93563fe37c5"/>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 forward</Template>
  <TotalTime>122</TotalTime>
  <Words>1536</Words>
  <Application>Microsoft Office PowerPoint</Application>
  <PresentationFormat>Widescreen</PresentationFormat>
  <Paragraphs>100</Paragraphs>
  <Slides>65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Arial</vt:lpstr>
      <vt:lpstr>Calibri</vt:lpstr>
      <vt:lpstr>Calibri Light</vt:lpstr>
      <vt:lpstr>Franklin Gothic Book</vt:lpstr>
      <vt:lpstr>Franklin Gothic Demi</vt:lpstr>
      <vt:lpstr>Wingdings 2</vt:lpstr>
      <vt:lpstr>DividendVTI</vt:lpstr>
      <vt:lpstr>RECIPE PREPARATION AGENT</vt:lpstr>
      <vt:lpstr>OUTLINE</vt:lpstr>
      <vt:lpstr>Problem Statement</vt:lpstr>
      <vt:lpstr>Proposed Solution</vt:lpstr>
      <vt:lpstr>System  Approach</vt:lpstr>
      <vt:lpstr>Algorithm &amp; Deployment</vt:lpstr>
      <vt:lpstr>RECIPE AGENT USING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vt:lpstr>
      <vt:lpstr>Conclusion</vt:lpstr>
      <vt:lpstr>PowerPoint Presentation</vt:lpstr>
      <vt:lpstr>References</vt:lpstr>
      <vt:lpstr>IBM Certifications</vt:lpstr>
      <vt:lpstr>IBM Certifications</vt:lpstr>
      <vt:lpstr>IBM Certifications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Shubham</dc:creator>
  <cp:lastModifiedBy>Shubham Sharma</cp:lastModifiedBy>
  <cp:revision>27</cp:revision>
  <cp:lastPrinted>2025-07-31T04:15:13Z</cp:lastPrinted>
  <dcterms:created xsi:type="dcterms:W3CDTF">2021-05-26T16:50:10Z</dcterms:created>
  <dcterms:modified xsi:type="dcterms:W3CDTF">2025-07-31T04:21:06Z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